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8"/>
  </p:notesMasterIdLst>
  <p:handoutMasterIdLst>
    <p:handoutMasterId r:id="rId9"/>
  </p:handoutMasterIdLst>
  <p:sldIdLst>
    <p:sldId id="261" r:id="rId5"/>
    <p:sldId id="264" r:id="rId6"/>
    <p:sldId id="260" r:id="rId7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5"/>
    <a:srgbClr val="00003E"/>
    <a:srgbClr val="365F91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9" autoAdjust="0"/>
  </p:normalViewPr>
  <p:slideViewPr>
    <p:cSldViewPr>
      <p:cViewPr>
        <p:scale>
          <a:sx n="118" d="100"/>
          <a:sy n="118" d="100"/>
        </p:scale>
        <p:origin x="-8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3CABF29-50DD-4CB2-B40A-9E7C28BFB32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63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B3E7B76-A873-429A-8D94-12824BCA63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609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00038" y="492125"/>
            <a:ext cx="3463925" cy="25987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22511" y="3149321"/>
            <a:ext cx="6346290" cy="6140828"/>
          </a:xfrm>
        </p:spPr>
        <p:txBody>
          <a:bodyPr/>
          <a:lstStyle/>
          <a:p>
            <a:r>
              <a:rPr lang="de-CH" sz="1400" dirty="0" smtClean="0"/>
              <a:t>Wir </a:t>
            </a:r>
            <a:r>
              <a:rPr lang="de-CH" sz="1400" dirty="0"/>
              <a:t>wissen nicht, was uns die Zukunft bringt.</a:t>
            </a:r>
          </a:p>
          <a:p>
            <a:endParaRPr lang="de-CH" sz="1400" b="0" dirty="0"/>
          </a:p>
          <a:p>
            <a:r>
              <a:rPr lang="de-CH" sz="1400" b="0" dirty="0"/>
              <a:t>Wer Ihnen sagt, dass es in den kommenden Jahren keine Risiken und Bedrohungen gäbe sagt nicht die Wahrheit!</a:t>
            </a:r>
          </a:p>
          <a:p>
            <a:endParaRPr lang="de-CH" sz="1400" b="0" dirty="0"/>
          </a:p>
          <a:p>
            <a:r>
              <a:rPr lang="de-CH" sz="1400" dirty="0"/>
              <a:t>Beispiel:</a:t>
            </a:r>
            <a:r>
              <a:rPr lang="de-CH" sz="1400" b="0" dirty="0"/>
              <a:t> Global </a:t>
            </a:r>
            <a:r>
              <a:rPr lang="de-CH" sz="1400" b="0" dirty="0" err="1"/>
              <a:t>Peace</a:t>
            </a:r>
            <a:r>
              <a:rPr lang="de-CH" sz="1400" b="0" dirty="0"/>
              <a:t> Index 2010 des «Economist» (Publiziert im Juni 2011) Der Economist gilt als sehr renommierte Zeitschrift mit einer umfassenden Forschungsabteilung.</a:t>
            </a:r>
          </a:p>
          <a:p>
            <a:endParaRPr lang="de-CH" sz="1400" b="0" dirty="0"/>
          </a:p>
          <a:p>
            <a:pPr marL="285607" indent="-285607">
              <a:buFont typeface="Symbol"/>
              <a:buChar char="Þ"/>
            </a:pPr>
            <a:r>
              <a:rPr lang="de-CH" sz="1400" dirty="0" smtClean="0"/>
              <a:t>Ukraine</a:t>
            </a:r>
            <a:r>
              <a:rPr lang="de-CH" sz="1400" b="0" baseline="0" dirty="0" smtClean="0"/>
              <a:t> galt als ebenso friedlich wie Frankreich oder Italien.</a:t>
            </a:r>
            <a:endParaRPr lang="de-CH" sz="1400" dirty="0" smtClean="0"/>
          </a:p>
          <a:p>
            <a:pPr marL="285607" indent="-285607">
              <a:buFont typeface="Symbol"/>
              <a:buChar char="Þ"/>
            </a:pPr>
            <a:r>
              <a:rPr lang="de-CH" sz="1400" b="0" dirty="0" smtClean="0"/>
              <a:t>Ebenso sind </a:t>
            </a:r>
            <a:r>
              <a:rPr lang="de-CH" sz="1400" dirty="0" smtClean="0"/>
              <a:t>Tunesien</a:t>
            </a:r>
            <a:r>
              <a:rPr lang="de-CH" sz="1400" dirty="0"/>
              <a:t>, Libyen und </a:t>
            </a:r>
            <a:r>
              <a:rPr lang="de-CH" sz="1400" dirty="0" smtClean="0"/>
              <a:t>Ägypten</a:t>
            </a:r>
            <a:r>
              <a:rPr lang="de-CH" sz="1400" b="0" dirty="0" smtClean="0"/>
              <a:t> </a:t>
            </a:r>
            <a:r>
              <a:rPr lang="de-CH" sz="1400" b="0" dirty="0"/>
              <a:t>im «State </a:t>
            </a:r>
            <a:r>
              <a:rPr lang="de-CH" sz="1400" b="0" dirty="0" err="1"/>
              <a:t>of</a:t>
            </a:r>
            <a:r>
              <a:rPr lang="de-CH" sz="1400" b="0" dirty="0"/>
              <a:t> </a:t>
            </a:r>
            <a:r>
              <a:rPr lang="de-CH" sz="1400" b="0" dirty="0" err="1"/>
              <a:t>Peace</a:t>
            </a:r>
            <a:r>
              <a:rPr lang="de-CH" sz="1400" b="0" dirty="0"/>
              <a:t>» (Friedensindex) auf dem zweithöchsten Level.</a:t>
            </a:r>
          </a:p>
          <a:p>
            <a:pPr marL="285607" indent="-285607">
              <a:buFont typeface="Symbol"/>
              <a:buChar char="Þ"/>
            </a:pPr>
            <a:r>
              <a:rPr lang="de-CH" sz="1400" b="0" dirty="0"/>
              <a:t>Wenige Monate später befinden sich alle drei Staaten zwischen </a:t>
            </a:r>
            <a:r>
              <a:rPr lang="de-CH" sz="1400" dirty="0"/>
              <a:t>Revolution</a:t>
            </a:r>
            <a:r>
              <a:rPr lang="de-CH" sz="1400" b="0" dirty="0"/>
              <a:t> und </a:t>
            </a:r>
            <a:r>
              <a:rPr lang="de-CH" sz="1400" dirty="0"/>
              <a:t>Bürgerkrieg</a:t>
            </a:r>
            <a:r>
              <a:rPr lang="de-CH" sz="1400" b="0" dirty="0"/>
              <a:t>. </a:t>
            </a:r>
          </a:p>
          <a:p>
            <a:pPr marL="285607" indent="-285607">
              <a:buFont typeface="Symbol"/>
              <a:buChar char="Þ"/>
            </a:pPr>
            <a:r>
              <a:rPr lang="de-CH" sz="1400" b="0" dirty="0"/>
              <a:t>In Libyen hat die Situation zur grössten </a:t>
            </a:r>
            <a:r>
              <a:rPr lang="de-CH" sz="1400" dirty="0"/>
              <a:t>militärischen Intervention </a:t>
            </a:r>
            <a:r>
              <a:rPr lang="de-CH" sz="1400" b="0" dirty="0"/>
              <a:t>von europäischen Staaten </a:t>
            </a:r>
            <a:r>
              <a:rPr lang="de-CH" sz="1400" dirty="0"/>
              <a:t>seit</a:t>
            </a:r>
            <a:r>
              <a:rPr lang="de-CH" sz="1400" b="0" dirty="0"/>
              <a:t> dem </a:t>
            </a:r>
            <a:r>
              <a:rPr lang="de-CH" sz="1400" dirty="0"/>
              <a:t>Zweiten Weltkrieg </a:t>
            </a:r>
            <a:r>
              <a:rPr lang="de-CH" sz="1400" b="0" dirty="0"/>
              <a:t>geführt.</a:t>
            </a:r>
          </a:p>
          <a:p>
            <a:endParaRPr lang="de-CH" sz="1400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2837F-BF45-46C0-9EAF-C6B7F499F7AA}" type="slidenum">
              <a:rPr lang="de-CH" smtClean="0"/>
              <a:pPr>
                <a:defRPr/>
              </a:pPr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32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3E7B76-A873-429A-8D94-12824BCA63D5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32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9B8B-8DA2-4107-8E75-91DAF67B627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19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F6BE5-92DD-4C2C-9E01-28B392F69F2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69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3056-6936-45A6-9389-41A25FAE182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626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2AC72-1B55-4E0B-839F-CEF0A78AEFD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930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12C12-661A-4331-968B-F7DF278C1A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6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64153-9DF4-40DB-88FF-8B638AF1678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841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0891-ED71-48D4-930D-D5D1FDD29A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8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71D2-46C4-4378-8075-4CF7FED5321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426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CD0B-A4C5-4EC1-B00D-75CEBF8B0DF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92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7E62-E9F1-4325-8873-88F3DEDB134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64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C1E6-56DD-479C-BEA7-F72721580F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78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30175"/>
            <a:ext cx="12874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0963" y="198438"/>
            <a:ext cx="90979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Lektionsplan „Lektionsname“ …stufe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17DAF1-EE41-4B34-B486-B678451DE73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sz="800" dirty="0" smtClean="0">
                <a:solidFill>
                  <a:schemeClr val="bg1"/>
                </a:solidFill>
                <a:latin typeface="Calibri" pitchFamily="34" charset="0"/>
              </a:rPr>
              <a:t>03 / Sicherheit in der Schweiz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E60005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sz="80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fr.org/global/global-conflict-tracker/p32137#!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Global </a:t>
            </a:r>
            <a:r>
              <a:rPr lang="de-CH" dirty="0" err="1" smtClean="0"/>
              <a:t>Peace</a:t>
            </a:r>
            <a:r>
              <a:rPr lang="de-CH" dirty="0" smtClean="0"/>
              <a:t> Index 2010…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940152" y="6063619"/>
            <a:ext cx="283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latin typeface="+mj-lt"/>
              </a:rPr>
              <a:t>Quelle: Economist, Juni 2011</a:t>
            </a:r>
            <a:endParaRPr lang="de-CH" sz="1600" dirty="0"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754731" y="1428954"/>
            <a:ext cx="7750425" cy="4634665"/>
            <a:chOff x="1069726" y="1125539"/>
            <a:chExt cx="7750425" cy="4634665"/>
          </a:xfrm>
        </p:grpSpPr>
        <p:pic>
          <p:nvPicPr>
            <p:cNvPr id="1026" name="Picture 2" descr="http://multivu.prnewswire.com/mnr/prne/iep/42434/images/42434-hi-map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069726" y="1125539"/>
              <a:ext cx="7750425" cy="4634665"/>
            </a:xfrm>
            <a:prstGeom prst="rect">
              <a:avLst/>
            </a:prstGeom>
            <a:noFill/>
          </p:spPr>
        </p:pic>
        <p:sp>
          <p:nvSpPr>
            <p:cNvPr id="6" name="Ellipse 5"/>
            <p:cNvSpPr/>
            <p:nvPr/>
          </p:nvSpPr>
          <p:spPr bwMode="auto">
            <a:xfrm>
              <a:off x="4572000" y="2492896"/>
              <a:ext cx="1152128" cy="720080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572397" y="2598585"/>
              <a:ext cx="1152128" cy="97487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1115616" y="3717032"/>
              <a:ext cx="1224136" cy="1035807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7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Aktuelle Konflikte heute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1600" y="1484313"/>
            <a:ext cx="7715200" cy="4525962"/>
          </a:xfrm>
        </p:spPr>
        <p:txBody>
          <a:bodyPr/>
          <a:lstStyle/>
          <a:p>
            <a:r>
              <a:rPr lang="de-CH" dirty="0" smtClean="0"/>
              <a:t>Global </a:t>
            </a:r>
            <a:r>
              <a:rPr lang="de-CH" dirty="0" err="1"/>
              <a:t>Conflict</a:t>
            </a:r>
            <a:r>
              <a:rPr lang="de-CH" dirty="0"/>
              <a:t> </a:t>
            </a:r>
            <a:r>
              <a:rPr lang="de-CH" dirty="0" err="1" smtClean="0"/>
              <a:t>Tracker</a:t>
            </a:r>
            <a:endParaRPr lang="de-CH" dirty="0" smtClean="0"/>
          </a:p>
          <a:p>
            <a:r>
              <a:rPr lang="de-CH" sz="1500" dirty="0" smtClean="0">
                <a:hlinkClick r:id="rId2"/>
              </a:rPr>
              <a:t>www.cfr.org/global/global-conflict-tracker/p32137#!/</a:t>
            </a:r>
            <a:r>
              <a:rPr lang="de-CH" sz="1500" dirty="0" smtClean="0"/>
              <a:t> </a:t>
            </a:r>
            <a:endParaRPr lang="de-CH" sz="1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2" t="16936" r="58063" b="49720"/>
          <a:stretch/>
        </p:blipFill>
        <p:spPr bwMode="auto">
          <a:xfrm>
            <a:off x="952484" y="2636912"/>
            <a:ext cx="672251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Beispiele von </a:t>
            </a:r>
            <a:r>
              <a:rPr lang="de-DE" altLang="de-DE" smtClean="0"/>
              <a:t>aktuellen Konflikten</a:t>
            </a:r>
            <a:endParaRPr lang="de-DE" altLang="de-DE" dirty="0" smtClean="0"/>
          </a:p>
        </p:txBody>
      </p:sp>
      <p:pic>
        <p:nvPicPr>
          <p:cNvPr id="6" name="Picture 2" descr="\\bum-server\benutzerdaten\Clifford.Schmid\kik.net\Krisen und Konflik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124744"/>
            <a:ext cx="7644341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B5DB5D-EF5D-49D8-9175-668998EC6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A51A8-3A48-4AFC-B955-9946C604DD28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Office PowerPoint</Application>
  <PresentationFormat>Bildschirmpräsentation (4:3)</PresentationFormat>
  <Paragraphs>18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Benutzerdefiniertes Design</vt:lpstr>
      <vt:lpstr>Global Peace Index 2010…</vt:lpstr>
      <vt:lpstr>Aktuelle Konflikte heute</vt:lpstr>
      <vt:lpstr>Beispiele von aktuellen Konflikten</vt:lpstr>
    </vt:vector>
  </TitlesOfParts>
  <Company>kik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Reto Braun</cp:lastModifiedBy>
  <cp:revision>26</cp:revision>
  <dcterms:created xsi:type="dcterms:W3CDTF">2007-06-08T08:15:33Z</dcterms:created>
  <dcterms:modified xsi:type="dcterms:W3CDTF">2017-03-30T11:55:07Z</dcterms:modified>
</cp:coreProperties>
</file>