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34"/>
  </p:notesMasterIdLst>
  <p:handoutMasterIdLst>
    <p:handoutMasterId r:id="rId35"/>
  </p:handoutMasterIdLst>
  <p:sldIdLst>
    <p:sldId id="261" r:id="rId5"/>
    <p:sldId id="284" r:id="rId6"/>
    <p:sldId id="285" r:id="rId7"/>
    <p:sldId id="286" r:id="rId8"/>
    <p:sldId id="287" r:id="rId9"/>
    <p:sldId id="288" r:id="rId10"/>
    <p:sldId id="277" r:id="rId11"/>
    <p:sldId id="278" r:id="rId12"/>
    <p:sldId id="280" r:id="rId13"/>
    <p:sldId id="295" r:id="rId14"/>
    <p:sldId id="281" r:id="rId15"/>
    <p:sldId id="296" r:id="rId16"/>
    <p:sldId id="297" r:id="rId17"/>
    <p:sldId id="282" r:id="rId18"/>
    <p:sldId id="279" r:id="rId19"/>
    <p:sldId id="300" r:id="rId20"/>
    <p:sldId id="265" r:id="rId21"/>
    <p:sldId id="259" r:id="rId22"/>
    <p:sldId id="262" r:id="rId23"/>
    <p:sldId id="263" r:id="rId24"/>
    <p:sldId id="291" r:id="rId25"/>
    <p:sldId id="264" r:id="rId26"/>
    <p:sldId id="298" r:id="rId27"/>
    <p:sldId id="299" r:id="rId28"/>
    <p:sldId id="276" r:id="rId29"/>
    <p:sldId id="289" r:id="rId30"/>
    <p:sldId id="292" r:id="rId31"/>
    <p:sldId id="293" r:id="rId32"/>
    <p:sldId id="294" r:id="rId33"/>
  </p:sldIdLst>
  <p:sldSz cx="9144000" cy="6858000" type="screen4x3"/>
  <p:notesSz cx="6797675" cy="9926638"/>
  <p:defaultTextStyle>
    <a:defPPr>
      <a:defRPr lang="de-CH"/>
    </a:defPPr>
    <a:lvl1pPr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rgbClr val="0000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rgbClr val="0000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rgbClr val="0000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rgbClr val="0000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CCECFF"/>
    <a:srgbClr val="E60005"/>
    <a:srgbClr val="00003E"/>
    <a:srgbClr val="365F91"/>
    <a:srgbClr val="CCCCCC"/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599" autoAdjust="0"/>
  </p:normalViewPr>
  <p:slideViewPr>
    <p:cSldViewPr>
      <p:cViewPr>
        <p:scale>
          <a:sx n="75" d="100"/>
          <a:sy n="75" d="100"/>
        </p:scale>
        <p:origin x="-2766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C1.IFR.INTRA2.ADMIN.CH\Shares\Teams\ASTAB-STABCDA-SGCDAFOV-BHO\STAB\Beitr&#228;ge%20CDA\Aktuelle%20Recherche\130618%20Frauen%20in%20der%20Armee%2020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24261356581301E-2"/>
          <c:y val="0.106481481481482"/>
          <c:w val="0.54810561669970104"/>
          <c:h val="0.8101851851851850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Tabelle1!$A$4:$A$7</c:f>
              <c:strCache>
                <c:ptCount val="4"/>
                <c:pt idx="0">
                  <c:v>Offiziere (Leutnant, Oberleutnant, Hauptmann, Major, Oberstleutnant, Oberst, Fachoffizier)</c:v>
                </c:pt>
                <c:pt idx="1">
                  <c:v>Höhere Unteroffiziere (Fourier, Feldweibel, Hauptfeldweibel, Adjudant, Stabsadjudant)</c:v>
                </c:pt>
                <c:pt idx="2">
                  <c:v>Unteroffiziere (Korporal, Wachtmeister, Oberwachtmeister)</c:v>
                </c:pt>
                <c:pt idx="3">
                  <c:v>Soldaten, Gefreite, Obergefreite</c:v>
                </c:pt>
              </c:strCache>
            </c:strRef>
          </c:cat>
          <c:val>
            <c:numRef>
              <c:f>Tabelle1!$B$4:$B$7</c:f>
              <c:numCache>
                <c:formatCode>General</c:formatCode>
                <c:ptCount val="4"/>
                <c:pt idx="0">
                  <c:v>278</c:v>
                </c:pt>
                <c:pt idx="1">
                  <c:v>78</c:v>
                </c:pt>
                <c:pt idx="2">
                  <c:v>192</c:v>
                </c:pt>
                <c:pt idx="3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de-DE"/>
          </a:p>
        </c:txPr>
      </c:legendEntry>
      <c:legendEntry>
        <c:idx val="2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de-DE"/>
          </a:p>
        </c:txPr>
      </c:legendEntry>
      <c:legendEntry>
        <c:idx val="3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de-DE"/>
          </a:p>
        </c:txPr>
      </c:legendEntry>
      <c:layout>
        <c:manualLayout>
          <c:xMode val="edge"/>
          <c:yMode val="edge"/>
          <c:x val="0.62149859693009202"/>
          <c:y val="6.7688101487314106E-2"/>
          <c:w val="0.36413875160824399"/>
          <c:h val="0.92480898221055796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CABF29-50DD-4CB2-B40A-9E7C28BFB32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463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3E7B76-A873-429A-8D94-12824BCA63D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3609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77825" y="492125"/>
            <a:ext cx="3425825" cy="2570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78470" y="3169468"/>
            <a:ext cx="5900826" cy="6769869"/>
          </a:xfrm>
        </p:spPr>
        <p:txBody>
          <a:bodyPr>
            <a:noAutofit/>
          </a:bodyPr>
          <a:lstStyle/>
          <a:p>
            <a:pPr defTabSz="913943">
              <a:defRPr/>
            </a:pPr>
            <a:r>
              <a:rPr lang="de-CH" sz="1100" dirty="0"/>
              <a:t>Vgl. Text Hauptreferat (kann auf diese Folien aufgeteilt werden)</a:t>
            </a:r>
          </a:p>
          <a:p>
            <a:pPr marL="266541" indent="-266541" defTabSz="914309">
              <a:tabLst>
                <a:tab pos="266541" algn="l"/>
              </a:tabLst>
            </a:pPr>
            <a:r>
              <a:rPr lang="de-CH" sz="1100" dirty="0" smtClean="0"/>
              <a:t>Beispiele von Risiken für die  Sicherheit und Freiheit unseres Landes (weder vollständig noch gewichtet):  </a:t>
            </a:r>
            <a:r>
              <a:rPr lang="de-CH" sz="1100" b="0" dirty="0" smtClean="0"/>
              <a:t>Diese können in drei K zusammengefasst werden: </a:t>
            </a:r>
            <a:r>
              <a:rPr lang="de-CH" sz="1100" dirty="0" smtClean="0"/>
              <a:t> Kriege/Konflikte </a:t>
            </a:r>
            <a:r>
              <a:rPr lang="de-CH" sz="1100" b="0" dirty="0" smtClean="0"/>
              <a:t>– </a:t>
            </a:r>
            <a:r>
              <a:rPr lang="de-CH" sz="1100" dirty="0" smtClean="0"/>
              <a:t>Krisen –– Katastrophen </a:t>
            </a:r>
          </a:p>
          <a:p>
            <a:pPr marL="266541" indent="-266541">
              <a:tabLst>
                <a:tab pos="266541" algn="l"/>
              </a:tabLst>
            </a:pPr>
            <a:endParaRPr lang="de-CH" sz="1100" u="sng" dirty="0" smtClean="0"/>
          </a:p>
          <a:p>
            <a:pPr marL="266541" indent="-266541">
              <a:tabLst>
                <a:tab pos="266541" algn="l"/>
              </a:tabLst>
            </a:pPr>
            <a:r>
              <a:rPr lang="de-CH" sz="1100" u="sng" dirty="0" smtClean="0"/>
              <a:t>1. 	Konflikte / Kriege</a:t>
            </a:r>
            <a:endParaRPr lang="de-CH" sz="1100" b="0" u="sng" dirty="0" smtClean="0"/>
          </a:p>
          <a:p>
            <a:pPr indent="-266541">
              <a:spcBef>
                <a:spcPts val="0"/>
              </a:spcBef>
              <a:tabLst>
                <a:tab pos="266541" algn="l"/>
              </a:tabLst>
            </a:pPr>
            <a:r>
              <a:rPr lang="de-DE" sz="1100" b="0" kern="1200" dirty="0" smtClean="0">
                <a:solidFill>
                  <a:schemeClr val="tx1"/>
                </a:solidFill>
                <a:effectLst/>
              </a:rPr>
              <a:t>Traurige Statistik 2012/13: Über 300‘000 Tote in Kriegen/Konflikten</a:t>
            </a:r>
            <a:endParaRPr lang="de-CH" sz="1100" b="0" u="sng" dirty="0" smtClean="0"/>
          </a:p>
          <a:p>
            <a:pPr indent="-266541">
              <a:spcBef>
                <a:spcPts val="0"/>
              </a:spcBef>
              <a:tabLst>
                <a:tab pos="266541" algn="l"/>
              </a:tabLst>
            </a:pPr>
            <a:r>
              <a:rPr lang="de-CH" sz="1100" b="0" dirty="0" smtClean="0"/>
              <a:t>Beispiele von Konfliktherden mit potentiellen Auswirkungen auf die Schweiz:</a:t>
            </a:r>
          </a:p>
          <a:p>
            <a:pPr indent="-266541">
              <a:spcBef>
                <a:spcPts val="0"/>
              </a:spcBef>
              <a:tabLst>
                <a:tab pos="266541" algn="l"/>
              </a:tabLst>
            </a:pPr>
            <a:endParaRPr lang="de-CH" sz="1100" b="0" u="sng" dirty="0" smtClean="0"/>
          </a:p>
          <a:p>
            <a:pPr indent="-266541">
              <a:spcBef>
                <a:spcPts val="0"/>
              </a:spcBef>
              <a:tabLst>
                <a:tab pos="266541" algn="l"/>
              </a:tabLst>
            </a:pPr>
            <a:r>
              <a:rPr lang="de-CH" sz="1100" dirty="0" smtClean="0"/>
              <a:t>Ukraine:</a:t>
            </a:r>
          </a:p>
          <a:p>
            <a:pPr indent="-266541">
              <a:spcBef>
                <a:spcPts val="0"/>
              </a:spcBef>
              <a:buFont typeface="Symbol" pitchFamily="18" charset="2"/>
              <a:buChar char="Þ"/>
              <a:tabLst>
                <a:tab pos="180867" algn="l"/>
              </a:tabLst>
            </a:pPr>
            <a:r>
              <a:rPr lang="de-CH" sz="1100" b="0" dirty="0" smtClean="0"/>
              <a:t>Unerwartet;</a:t>
            </a:r>
            <a:r>
              <a:rPr lang="de-CH" sz="1100" b="0" baseline="0" dirty="0" smtClean="0"/>
              <a:t> niemand sah </a:t>
            </a:r>
            <a:r>
              <a:rPr lang="de-CH" sz="1100" b="0" baseline="0" smtClean="0"/>
              <a:t>es kommen</a:t>
            </a:r>
            <a:endParaRPr lang="de-CH" sz="1100" b="0" baseline="0" dirty="0" smtClean="0"/>
          </a:p>
          <a:p>
            <a:pPr indent="-266541">
              <a:spcBef>
                <a:spcPts val="0"/>
              </a:spcBef>
              <a:buFont typeface="Symbol" pitchFamily="18" charset="2"/>
              <a:buChar char="Þ"/>
              <a:tabLst>
                <a:tab pos="180867" algn="l"/>
              </a:tabLst>
            </a:pPr>
            <a:r>
              <a:rPr lang="de-CH" sz="1100" b="0" kern="1200" dirty="0" smtClean="0">
                <a:effectLst/>
              </a:rPr>
              <a:t>Distanz: Näher als man denkt! (nur 1000km von</a:t>
            </a:r>
            <a:r>
              <a:rPr lang="de-CH" sz="1100" b="0" kern="1200" baseline="0" dirty="0" smtClean="0">
                <a:effectLst/>
              </a:rPr>
              <a:t> zwischen Schweiz und Ukraine)</a:t>
            </a:r>
            <a:endParaRPr lang="de-CH" sz="1100" b="0" kern="1200" dirty="0" smtClean="0">
              <a:effectLst/>
            </a:endParaRPr>
          </a:p>
          <a:p>
            <a:pPr marL="266541" indent="-266541">
              <a:spcBef>
                <a:spcPts val="0"/>
              </a:spcBef>
              <a:tabLst>
                <a:tab pos="266541" algn="l"/>
              </a:tabLst>
            </a:pPr>
            <a:endParaRPr lang="de-CH" sz="1100" b="0" u="sng" dirty="0" smtClean="0"/>
          </a:p>
          <a:p>
            <a:pPr indent="-266541">
              <a:spcBef>
                <a:spcPts val="0"/>
              </a:spcBef>
              <a:tabLst>
                <a:tab pos="266541" algn="l"/>
              </a:tabLst>
            </a:pPr>
            <a:r>
              <a:rPr lang="de-CH" sz="1100" dirty="0"/>
              <a:t>Nahost/ Afrika:</a:t>
            </a:r>
            <a:endParaRPr lang="de-DE" sz="1100" dirty="0"/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de-CH" sz="1100" dirty="0"/>
              <a:t>Syrien:</a:t>
            </a:r>
            <a:r>
              <a:rPr lang="de-CH" sz="1100" b="0" dirty="0"/>
              <a:t> </a:t>
            </a:r>
          </a:p>
          <a:p>
            <a:pPr indent="-266541">
              <a:spcBef>
                <a:spcPts val="0"/>
              </a:spcBef>
              <a:buFont typeface="Symbol" pitchFamily="18" charset="2"/>
              <a:buChar char="Þ"/>
              <a:tabLst>
                <a:tab pos="180867" algn="l"/>
              </a:tabLst>
            </a:pPr>
            <a:r>
              <a:rPr lang="de-CH" sz="1100" b="0" dirty="0"/>
              <a:t>Mittlerweile über 100’000 Tote</a:t>
            </a:r>
          </a:p>
          <a:p>
            <a:pPr indent="-266541">
              <a:spcBef>
                <a:spcPts val="0"/>
              </a:spcBef>
              <a:buFont typeface="Symbol" pitchFamily="18" charset="2"/>
              <a:buChar char="Þ"/>
              <a:tabLst>
                <a:tab pos="180867" algn="l"/>
              </a:tabLst>
            </a:pPr>
            <a:r>
              <a:rPr lang="de-CH" sz="1100" b="0" dirty="0"/>
              <a:t>Zukunft </a:t>
            </a:r>
            <a:r>
              <a:rPr lang="de-CH" sz="1100" b="0" dirty="0" smtClean="0"/>
              <a:t>unklar</a:t>
            </a:r>
          </a:p>
          <a:p>
            <a:pPr>
              <a:spcBef>
                <a:spcPts val="0"/>
              </a:spcBef>
              <a:tabLst>
                <a:tab pos="180867" algn="l"/>
              </a:tabLst>
            </a:pPr>
            <a:endParaRPr lang="de-CH" sz="1100" b="0" dirty="0"/>
          </a:p>
          <a:p>
            <a:pPr>
              <a:spcBef>
                <a:spcPts val="0"/>
              </a:spcBef>
              <a:tabLst>
                <a:tab pos="180867" algn="l"/>
              </a:tabLst>
            </a:pPr>
            <a:r>
              <a:rPr lang="de-CH" sz="1100" dirty="0"/>
              <a:t>Afrika:</a:t>
            </a:r>
          </a:p>
          <a:p>
            <a:pPr indent="-266541">
              <a:spcBef>
                <a:spcPts val="0"/>
              </a:spcBef>
              <a:buFont typeface="Symbol" pitchFamily="18" charset="2"/>
              <a:buChar char="Þ"/>
              <a:tabLst>
                <a:tab pos="180867" algn="l"/>
              </a:tabLst>
            </a:pPr>
            <a:r>
              <a:rPr lang="de-CH" sz="1100" b="0" dirty="0"/>
              <a:t>Interventionen + </a:t>
            </a:r>
            <a:r>
              <a:rPr lang="de-CH" sz="1100" b="0" dirty="0" err="1"/>
              <a:t>nachrevolutionäre</a:t>
            </a:r>
            <a:r>
              <a:rPr lang="de-CH" sz="1100" b="0" dirty="0"/>
              <a:t> Zustände in Nordafrikanischen Staaten.</a:t>
            </a:r>
          </a:p>
          <a:p>
            <a:pPr>
              <a:tabLst>
                <a:tab pos="180867" algn="l"/>
              </a:tabLst>
            </a:pPr>
            <a:r>
              <a:rPr lang="de-CH" sz="1100" b="0" dirty="0" smtClean="0"/>
              <a:t/>
            </a:r>
            <a:br>
              <a:rPr lang="de-CH" sz="1100" b="0" dirty="0" smtClean="0"/>
            </a:br>
            <a:r>
              <a:rPr lang="de-CH" sz="1100" dirty="0" smtClean="0"/>
              <a:t>Fernost:</a:t>
            </a:r>
            <a:endParaRPr lang="de-DE" sz="1100" dirty="0" smtClean="0"/>
          </a:p>
          <a:p>
            <a:pPr marL="266541" indent="-266541">
              <a:buFont typeface="Symbol" pitchFamily="18" charset="2"/>
              <a:buChar char="Þ"/>
            </a:pPr>
            <a:r>
              <a:rPr lang="de-CH" sz="1100" b="0" dirty="0" smtClean="0"/>
              <a:t>Zunehmender Streit um Gebiete im </a:t>
            </a:r>
            <a:r>
              <a:rPr lang="de-CH" sz="1100" dirty="0" smtClean="0"/>
              <a:t>Südchinesischen Meer </a:t>
            </a:r>
            <a:r>
              <a:rPr lang="de-CH" sz="1100" b="0" dirty="0" smtClean="0"/>
              <a:t>(Inselstreit zwischen China, Japan, Philippinen, Vietnam und weiteren Anrainerstaaten).</a:t>
            </a:r>
          </a:p>
          <a:p>
            <a:pPr marL="266541" indent="-266541">
              <a:buFont typeface="Symbol" pitchFamily="18" charset="2"/>
              <a:buChar char="Þ"/>
            </a:pPr>
            <a:r>
              <a:rPr lang="de-CH" sz="1100" dirty="0" smtClean="0"/>
              <a:t>Wachsende Rüstung im asiatischen Raum:</a:t>
            </a:r>
            <a:r>
              <a:rPr lang="de-CH" sz="1100" b="0" dirty="0" smtClean="0"/>
              <a:t> China und Indien verfügen</a:t>
            </a:r>
            <a:r>
              <a:rPr lang="de-CH" sz="1100" b="0" baseline="0" dirty="0" smtClean="0"/>
              <a:t> über die ersten Flugzeugträger, zunehmende Rüstungsspirale erkennbar</a:t>
            </a:r>
            <a:r>
              <a:rPr lang="de-CH" sz="1100" b="0" dirty="0" smtClean="0"/>
              <a:t>.</a:t>
            </a:r>
          </a:p>
          <a:p>
            <a:pPr marL="266541" indent="-266541">
              <a:buFont typeface="Symbol" pitchFamily="18" charset="2"/>
              <a:buChar char="Þ"/>
            </a:pPr>
            <a:r>
              <a:rPr lang="de-CH" sz="1100" dirty="0" smtClean="0"/>
              <a:t>USA verlegen ihr Schwergewicht </a:t>
            </a:r>
            <a:r>
              <a:rPr lang="de-CH" sz="1100" b="0" dirty="0" smtClean="0"/>
              <a:t>aus dem europäischen Raum in den Pazifik und verlangen von Europa, selber für die Sicherheit im Umfeld des Kontinents zu sorgen.</a:t>
            </a:r>
          </a:p>
          <a:p>
            <a:pPr marL="266541" indent="-266541">
              <a:buFont typeface="Symbol" pitchFamily="18" charset="2"/>
              <a:buChar char="Þ"/>
            </a:pPr>
            <a:r>
              <a:rPr lang="de-CH" sz="1100" b="0" dirty="0" smtClean="0"/>
              <a:t>Unter dem Druck der Schuldenkrise werden aber die </a:t>
            </a:r>
            <a:r>
              <a:rPr lang="de-CH" sz="1100" dirty="0" smtClean="0"/>
              <a:t>europäischen Verteidigungsausgaben kaum erhöht</a:t>
            </a:r>
            <a:r>
              <a:rPr lang="de-CH" sz="1100" b="0" dirty="0" smtClean="0"/>
              <a:t>.</a:t>
            </a:r>
          </a:p>
          <a:p>
            <a:pPr marL="266541" indent="-266541">
              <a:buFont typeface="Symbol" pitchFamily="18" charset="2"/>
              <a:buChar char="Þ"/>
            </a:pPr>
            <a:r>
              <a:rPr lang="de-CH" sz="1100" b="0" dirty="0" smtClean="0"/>
              <a:t>Daraus entsteht ein gefährliches Vakuum an zu wenig Sicherheit im Europäischen Raum. </a:t>
            </a:r>
          </a:p>
          <a:p>
            <a:endParaRPr lang="de-CH" sz="1100" b="0" dirty="0" smtClean="0"/>
          </a:p>
          <a:p>
            <a:pPr lvl="0"/>
            <a:r>
              <a:rPr lang="de-CH" sz="1100" b="0" u="sng" dirty="0" smtClean="0"/>
              <a:t>Wir müssen als bündnisfreies Land selber für unsere Sicherheit sorgen!</a:t>
            </a:r>
            <a:endParaRPr lang="de-DE" sz="1100" b="0" u="sng" dirty="0" smtClean="0"/>
          </a:p>
          <a:p>
            <a:r>
              <a:rPr lang="de-CH" sz="1100" b="0" dirty="0" smtClean="0"/>
              <a:t>Diese Beispiele zeigen auf, wie eng die schweizerische Sicherheit mit Konflikten / Kriegen auf der Welt verknüpft sind.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5A340-A53B-47A9-9A21-6F8C2DE2CB1A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596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50850" y="492125"/>
            <a:ext cx="3281363" cy="2460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78470" y="3025453"/>
            <a:ext cx="6188657" cy="6840760"/>
          </a:xfrm>
        </p:spPr>
        <p:txBody>
          <a:bodyPr>
            <a:noAutofit/>
          </a:bodyPr>
          <a:lstStyle/>
          <a:p>
            <a:pPr defTabSz="913943">
              <a:lnSpc>
                <a:spcPts val="1000"/>
              </a:lnSpc>
              <a:defRPr/>
            </a:pPr>
            <a:r>
              <a:rPr lang="de-CH" sz="1100" dirty="0"/>
              <a:t>Vgl. Text Hauptreferat (kann auf diese Folien aufgeteilt werden)</a:t>
            </a:r>
          </a:p>
          <a:p>
            <a:pPr lvl="0">
              <a:lnSpc>
                <a:spcPts val="1000"/>
              </a:lnSpc>
            </a:pPr>
            <a:endParaRPr lang="de-CH" sz="1100" dirty="0" smtClean="0"/>
          </a:p>
          <a:p>
            <a:pPr>
              <a:lnSpc>
                <a:spcPts val="1000"/>
              </a:lnSpc>
              <a:tabLst>
                <a:tab pos="266541" algn="l"/>
              </a:tabLst>
            </a:pPr>
            <a:r>
              <a:rPr lang="de-CH" sz="1100" u="sng" dirty="0" smtClean="0"/>
              <a:t>2. Krisen</a:t>
            </a:r>
          </a:p>
          <a:p>
            <a:pPr marL="266541" indent="-266541">
              <a:lnSpc>
                <a:spcPts val="1000"/>
              </a:lnSpc>
              <a:spcBef>
                <a:spcPts val="0"/>
              </a:spcBef>
              <a:tabLst>
                <a:tab pos="356973" algn="l"/>
              </a:tabLst>
            </a:pPr>
            <a:endParaRPr lang="de-CH" sz="1100" i="1" u="sng" dirty="0" smtClean="0"/>
          </a:p>
          <a:p>
            <a:pPr marL="266541" indent="-266541">
              <a:lnSpc>
                <a:spcPts val="1000"/>
              </a:lnSpc>
            </a:pPr>
            <a:r>
              <a:rPr lang="de-CH" sz="1100" dirty="0" smtClean="0"/>
              <a:t>Schuldenkrise in Europa</a:t>
            </a:r>
            <a:r>
              <a:rPr lang="de-CH" sz="1100" b="0" dirty="0" smtClean="0"/>
              <a:t> (vgl. aktuelle Finanz- und Währungskrise)</a:t>
            </a:r>
          </a:p>
          <a:p>
            <a:pPr marL="266541" indent="-266541">
              <a:lnSpc>
                <a:spcPts val="1000"/>
              </a:lnSpc>
            </a:pPr>
            <a:r>
              <a:rPr lang="de-CH" sz="1100" b="0" dirty="0" smtClean="0"/>
              <a:t>Mögliche  Auswirkungen: </a:t>
            </a:r>
          </a:p>
          <a:p>
            <a:pPr marL="266541" indent="-266541">
              <a:lnSpc>
                <a:spcPts val="1000"/>
              </a:lnSpc>
              <a:buFont typeface="Symbol"/>
              <a:buChar char="Þ"/>
            </a:pPr>
            <a:r>
              <a:rPr lang="de-CH" sz="1100" b="0" dirty="0" smtClean="0"/>
              <a:t>Länder mit Jugendarbeitslosigkeit von über 50%;</a:t>
            </a:r>
          </a:p>
          <a:p>
            <a:pPr marL="266541" indent="-266541">
              <a:lnSpc>
                <a:spcPts val="1000"/>
              </a:lnSpc>
              <a:buFont typeface="Symbol"/>
              <a:buChar char="Þ"/>
            </a:pPr>
            <a:r>
              <a:rPr lang="de-CH" sz="1100" b="0" dirty="0" smtClean="0"/>
              <a:t>Radikalisierungen von Parteisystemen;</a:t>
            </a:r>
          </a:p>
          <a:p>
            <a:pPr marL="266541" indent="-266541">
              <a:lnSpc>
                <a:spcPts val="1000"/>
              </a:lnSpc>
              <a:spcAft>
                <a:spcPts val="600"/>
              </a:spcAft>
              <a:buFont typeface="Symbol" pitchFamily="18" charset="2"/>
              <a:buChar char=""/>
            </a:pPr>
            <a:r>
              <a:rPr lang="de-CH" sz="1100" b="0" dirty="0" smtClean="0"/>
              <a:t>wieder erkennbares Aufkeimen von nationalistischen Tendenzen.</a:t>
            </a:r>
          </a:p>
          <a:p>
            <a:pPr marL="266541" indent="-266541">
              <a:lnSpc>
                <a:spcPts val="1000"/>
              </a:lnSpc>
            </a:pPr>
            <a:r>
              <a:rPr lang="de-CH" sz="1100" b="0" dirty="0" smtClean="0"/>
              <a:t>Aus finanziellen Kollapsen entsteht </a:t>
            </a:r>
            <a:r>
              <a:rPr lang="de-CH" sz="1100" dirty="0" smtClean="0"/>
              <a:t>Hoffnungs- und Perspektivenlosigkeit</a:t>
            </a:r>
            <a:r>
              <a:rPr lang="de-CH" sz="1100" b="0" dirty="0" smtClean="0"/>
              <a:t>. Was folgt dann? </a:t>
            </a:r>
          </a:p>
          <a:p>
            <a:pPr>
              <a:lnSpc>
                <a:spcPts val="1000"/>
              </a:lnSpc>
            </a:pPr>
            <a:r>
              <a:rPr lang="de-CH" sz="1100" b="0" dirty="0" smtClean="0"/>
              <a:t>In der Geschichte führten bisher vorwiegend zwei Wege aus einer Schuldenkrise:  </a:t>
            </a:r>
            <a:r>
              <a:rPr lang="de-CH" sz="1100" dirty="0" smtClean="0"/>
              <a:t>Inflation oder Krieg</a:t>
            </a:r>
            <a:r>
              <a:rPr lang="de-CH" sz="1100" b="0" dirty="0" smtClean="0"/>
              <a:t>. Wir hoffen, dass diesmal eine neue Lösung gefunden wird.</a:t>
            </a:r>
          </a:p>
          <a:p>
            <a:pPr marL="266541" indent="-266541">
              <a:lnSpc>
                <a:spcPts val="1000"/>
              </a:lnSpc>
              <a:spcAft>
                <a:spcPts val="600"/>
              </a:spcAft>
              <a:buFont typeface="Symbol" pitchFamily="18" charset="2"/>
              <a:buChar char=""/>
            </a:pPr>
            <a:r>
              <a:rPr lang="de-CH" sz="1100" b="0" dirty="0" smtClean="0"/>
              <a:t>Wir wollen nicht Schwarzmalen, aber wir wissen wohl alle nicht, was passieren wird.</a:t>
            </a:r>
          </a:p>
          <a:p>
            <a:pPr indent="-266541">
              <a:lnSpc>
                <a:spcPts val="1000"/>
              </a:lnSpc>
            </a:pPr>
            <a:r>
              <a:rPr lang="de-CH" sz="1100" b="0" dirty="0" smtClean="0"/>
              <a:t>Auf jeden Fall kann aus einer solchen oder ähnlichen Situation eine weitere </a:t>
            </a:r>
            <a:r>
              <a:rPr lang="de-CH" sz="1100" dirty="0" smtClean="0"/>
              <a:t>Migrationswelle </a:t>
            </a:r>
            <a:r>
              <a:rPr lang="de-CH" sz="1100" b="0" dirty="0" smtClean="0"/>
              <a:t>entstehen.</a:t>
            </a:r>
          </a:p>
          <a:p>
            <a:pPr marL="266541" indent="-266541">
              <a:lnSpc>
                <a:spcPts val="1000"/>
              </a:lnSpc>
              <a:buFont typeface="Symbol"/>
              <a:buChar char="Þ"/>
            </a:pPr>
            <a:r>
              <a:rPr lang="de-CH" sz="1100" b="0" dirty="0" smtClean="0"/>
              <a:t>Machen wir den Leuten keinen Vorwurf, wenn Sie aus wirtschaftlich ausweglosen Situationen fliehen wollen.</a:t>
            </a:r>
          </a:p>
          <a:p>
            <a:pPr marL="266541" indent="-266541">
              <a:lnSpc>
                <a:spcPts val="1000"/>
              </a:lnSpc>
              <a:buFont typeface="Symbol"/>
              <a:buChar char="Þ"/>
            </a:pPr>
            <a:r>
              <a:rPr lang="de-CH" sz="1100" b="0" dirty="0" smtClean="0"/>
              <a:t>Im 19. Jahrhundert waren des Schweizer, die im Ausland Arbeit suchten.</a:t>
            </a:r>
          </a:p>
          <a:p>
            <a:pPr marL="266541" indent="-266541">
              <a:lnSpc>
                <a:spcPts val="1000"/>
              </a:lnSpc>
              <a:buFont typeface="Symbol"/>
              <a:buChar char="Þ"/>
            </a:pPr>
            <a:r>
              <a:rPr lang="de-CH" sz="1100" b="0" dirty="0" smtClean="0"/>
              <a:t>Nicht falsch verstehen! Migration ist per se keine Bedrohung, aber:</a:t>
            </a:r>
          </a:p>
          <a:p>
            <a:pPr>
              <a:lnSpc>
                <a:spcPts val="1000"/>
              </a:lnSpc>
            </a:pPr>
            <a:r>
              <a:rPr lang="de-CH" sz="1100" b="0" dirty="0" smtClean="0"/>
              <a:t>Wenn schon in der jetzigen „normalen“ Lage die Armee benötigt wird um Unterkünfte und deren technischen Betrieb sicherzustellen. Was wird benötigt, wenn die Asylzahlen wirklich massiv ansteigen?</a:t>
            </a:r>
          </a:p>
          <a:p>
            <a:pPr>
              <a:lnSpc>
                <a:spcPts val="1000"/>
              </a:lnSpc>
            </a:pPr>
            <a:r>
              <a:rPr lang="de-CH" sz="1100" dirty="0" smtClean="0"/>
              <a:t/>
            </a:r>
            <a:br>
              <a:rPr lang="de-CH" sz="1100" dirty="0" smtClean="0"/>
            </a:br>
            <a:r>
              <a:rPr lang="de-CH" sz="1100" dirty="0" smtClean="0"/>
              <a:t>Cyberattacken</a:t>
            </a:r>
          </a:p>
          <a:p>
            <a:pPr marL="266541" indent="-266541">
              <a:lnSpc>
                <a:spcPts val="1000"/>
              </a:lnSpc>
            </a:pPr>
            <a:r>
              <a:rPr lang="de-CH" sz="1100" dirty="0" smtClean="0"/>
              <a:t>Risiko für die Armee selbst:</a:t>
            </a:r>
          </a:p>
          <a:p>
            <a:pPr marL="266541" indent="-266541">
              <a:lnSpc>
                <a:spcPts val="1000"/>
              </a:lnSpc>
              <a:spcAft>
                <a:spcPts val="600"/>
              </a:spcAft>
              <a:buFont typeface="Symbol" pitchFamily="18" charset="2"/>
              <a:buChar char="Þ"/>
            </a:pPr>
            <a:r>
              <a:rPr lang="de-CH" sz="1100" b="0" dirty="0" err="1" smtClean="0"/>
              <a:t>Cyber</a:t>
            </a:r>
            <a:r>
              <a:rPr lang="de-CH" sz="1100" b="0" dirty="0" smtClean="0"/>
              <a:t> </a:t>
            </a:r>
            <a:r>
              <a:rPr lang="de-CH" sz="1100" b="0" dirty="0" err="1" smtClean="0"/>
              <a:t>Defence</a:t>
            </a:r>
            <a:r>
              <a:rPr lang="de-CH" sz="1100" b="0" dirty="0" smtClean="0"/>
              <a:t> für die Armee = Schutz der eigenen Truppen zur Sicherstellung der Einsatzfähigkeit.</a:t>
            </a:r>
            <a:br>
              <a:rPr lang="de-CH" sz="1100" b="0" dirty="0" smtClean="0"/>
            </a:br>
            <a:r>
              <a:rPr lang="de-CH" sz="1100" b="0" dirty="0" smtClean="0"/>
              <a:t>Beispiel: Ein Software-Angriff auf die Einsatzführungszentralen.</a:t>
            </a:r>
          </a:p>
          <a:p>
            <a:pPr marL="266541" indent="-266541">
              <a:lnSpc>
                <a:spcPts val="1000"/>
              </a:lnSpc>
            </a:pPr>
            <a:r>
              <a:rPr lang="de-CH" sz="1100" dirty="0" smtClean="0"/>
              <a:t>Risiko für den «Courant normal»:</a:t>
            </a:r>
          </a:p>
          <a:p>
            <a:pPr marL="266541" indent="-266541">
              <a:lnSpc>
                <a:spcPts val="1000"/>
              </a:lnSpc>
              <a:spcAft>
                <a:spcPts val="600"/>
              </a:spcAft>
              <a:buFont typeface="Symbol" pitchFamily="18" charset="2"/>
              <a:buChar char="Þ"/>
            </a:pPr>
            <a:r>
              <a:rPr lang="de-CH" sz="1100" b="0" dirty="0" err="1" smtClean="0"/>
              <a:t>Cyber</a:t>
            </a:r>
            <a:r>
              <a:rPr lang="de-CH" sz="1100" b="0" dirty="0" smtClean="0"/>
              <a:t> Angriff auf kritische zivile Infrastruktur</a:t>
            </a:r>
          </a:p>
          <a:p>
            <a:pPr marL="266541" indent="-266541">
              <a:lnSpc>
                <a:spcPts val="1000"/>
              </a:lnSpc>
            </a:pPr>
            <a:r>
              <a:rPr lang="de-CH" sz="1100" b="0" dirty="0" smtClean="0"/>
              <a:t>Mögliche </a:t>
            </a:r>
            <a:r>
              <a:rPr lang="de-CH" sz="1100" dirty="0" smtClean="0"/>
              <a:t>Auswirkungen</a:t>
            </a:r>
            <a:r>
              <a:rPr lang="de-CH" sz="1100" b="0" dirty="0" smtClean="0"/>
              <a:t>:  </a:t>
            </a:r>
          </a:p>
          <a:p>
            <a:pPr marL="266541" indent="-266541">
              <a:lnSpc>
                <a:spcPts val="1000"/>
              </a:lnSpc>
              <a:buFont typeface="Symbol"/>
              <a:buChar char="Þ"/>
            </a:pPr>
            <a:r>
              <a:rPr lang="de-CH" sz="1100" b="0" dirty="0" smtClean="0"/>
              <a:t>Schaltzentralen von Kraftwerken funktionieren nicht mehr; </a:t>
            </a:r>
          </a:p>
          <a:p>
            <a:pPr marL="266541" indent="-266541">
              <a:lnSpc>
                <a:spcPts val="1000"/>
              </a:lnSpc>
              <a:buFont typeface="Symbol"/>
              <a:buChar char="Þ"/>
            </a:pPr>
            <a:r>
              <a:rPr lang="de-CH" sz="1100" b="0" dirty="0" smtClean="0"/>
              <a:t>Stromausfälle sind die Folge;</a:t>
            </a:r>
          </a:p>
          <a:p>
            <a:pPr marL="266541" indent="-266541">
              <a:lnSpc>
                <a:spcPts val="1000"/>
              </a:lnSpc>
              <a:buFont typeface="Symbol"/>
              <a:buChar char="Þ"/>
            </a:pPr>
            <a:r>
              <a:rPr lang="de-CH" sz="1100" b="0" dirty="0" smtClean="0"/>
              <a:t>mit dem Stromausfall sind auch die Handynetze tot; </a:t>
            </a:r>
          </a:p>
          <a:p>
            <a:pPr marL="266541" indent="-266541">
              <a:lnSpc>
                <a:spcPts val="1000"/>
              </a:lnSpc>
              <a:buFont typeface="Symbol"/>
              <a:buChar char="Þ"/>
            </a:pPr>
            <a:r>
              <a:rPr lang="de-CH" sz="1100" b="0" dirty="0" smtClean="0"/>
              <a:t>Bankomaten funktionieren nicht mehr;</a:t>
            </a:r>
          </a:p>
          <a:p>
            <a:pPr marL="266541" indent="-266541">
              <a:lnSpc>
                <a:spcPts val="1000"/>
              </a:lnSpc>
              <a:buFont typeface="Symbol"/>
              <a:buChar char="Þ"/>
            </a:pPr>
            <a:r>
              <a:rPr lang="de-CH" sz="1100" b="0" dirty="0" smtClean="0"/>
              <a:t>Ampelsysteme fallen aus.</a:t>
            </a:r>
          </a:p>
          <a:p>
            <a:pPr>
              <a:lnSpc>
                <a:spcPts val="1000"/>
              </a:lnSpc>
            </a:pPr>
            <a:r>
              <a:rPr lang="de-CH" sz="1100" b="0" dirty="0" smtClean="0"/>
              <a:t>Werden nicht mehr funktionierende Alarmanlagen ausgenutzt? Die Polizei mit dünner Personaldecke wäre rasch ausgelastet; übrige Blaulichtorganisationen rund um die Uhr eingesetzt. </a:t>
            </a:r>
          </a:p>
          <a:p>
            <a:pPr>
              <a:lnSpc>
                <a:spcPts val="1000"/>
              </a:lnSpc>
            </a:pPr>
            <a:endParaRPr lang="de-CH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5A340-A53B-47A9-9A21-6F8C2DE2CB1A}" type="slidenum">
              <a:rPr lang="de-CH" smtClean="0"/>
              <a:pPr>
                <a:defRPr/>
              </a:pPr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795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06388" y="508000"/>
            <a:ext cx="3384550" cy="2540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06462" y="3169469"/>
            <a:ext cx="5972784" cy="6624736"/>
          </a:xfrm>
        </p:spPr>
        <p:txBody>
          <a:bodyPr>
            <a:noAutofit/>
          </a:bodyPr>
          <a:lstStyle/>
          <a:p>
            <a:pPr defTabSz="913943">
              <a:defRPr/>
            </a:pPr>
            <a:r>
              <a:rPr lang="de-CH" sz="1200" dirty="0"/>
              <a:t>Vgl. Text Hauptreferat (kann auf diese Folien aufgeteilt werden</a:t>
            </a:r>
            <a:r>
              <a:rPr lang="de-CH" sz="1200" dirty="0" smtClean="0"/>
              <a:t>)</a:t>
            </a:r>
          </a:p>
          <a:p>
            <a:pPr defTabSz="913943">
              <a:defRPr/>
            </a:pPr>
            <a:endParaRPr lang="de-CH" sz="1200" dirty="0"/>
          </a:p>
          <a:p>
            <a:pPr marL="266541" indent="-266541"/>
            <a:r>
              <a:rPr lang="de-CH" sz="1200" u="sng" dirty="0" smtClean="0"/>
              <a:t>3.	Katastrophen</a:t>
            </a:r>
          </a:p>
          <a:p>
            <a:pPr marL="266541" indent="-266541"/>
            <a:r>
              <a:rPr lang="de-CH" sz="1200" dirty="0" smtClean="0"/>
              <a:t>Katastrophen können überall und jederzeit passieren.</a:t>
            </a:r>
          </a:p>
          <a:p>
            <a:pPr marL="266541" indent="-266541"/>
            <a:endParaRPr lang="de-CH" sz="1200" b="0" dirty="0" smtClean="0"/>
          </a:p>
          <a:p>
            <a:pPr marL="266541" indent="-266541"/>
            <a:r>
              <a:rPr lang="de-CH" sz="1200" dirty="0" smtClean="0"/>
              <a:t>Beispiel Sturm «Sandy» USA 2012: </a:t>
            </a:r>
            <a:r>
              <a:rPr lang="de-CH" sz="1200" b="0" dirty="0" smtClean="0"/>
              <a:t>61000 Nationalgardisten im Einsatz!</a:t>
            </a:r>
          </a:p>
          <a:p>
            <a:pPr marL="266541" indent="-266541"/>
            <a:endParaRPr lang="de-CH" sz="1200" b="0" dirty="0" smtClean="0"/>
          </a:p>
          <a:p>
            <a:pPr marL="266541" indent="-266541"/>
            <a:r>
              <a:rPr lang="de-CH" sz="1200" dirty="0" smtClean="0"/>
              <a:t>Beispiel Erdbeben in der Schweiz</a:t>
            </a:r>
            <a:r>
              <a:rPr lang="de-CH" sz="1200" b="0" dirty="0" smtClean="0"/>
              <a:t>. </a:t>
            </a:r>
          </a:p>
          <a:p>
            <a:pPr marL="266541" indent="-266541"/>
            <a:r>
              <a:rPr lang="de-CH" sz="1200" b="0" dirty="0" smtClean="0"/>
              <a:t>Die Armee ist rasch und umfassend im Einsatz:</a:t>
            </a:r>
          </a:p>
          <a:p>
            <a:pPr marL="266541" indent="-266541">
              <a:buFont typeface="Symbol"/>
              <a:buChar char="Þ"/>
            </a:pPr>
            <a:r>
              <a:rPr lang="de-CH" sz="1200" b="0" dirty="0" smtClean="0">
                <a:sym typeface="Wingdings" pitchFamily="2" charset="2"/>
              </a:rPr>
              <a:t>Räumung von Trümmern;</a:t>
            </a:r>
          </a:p>
          <a:p>
            <a:pPr marL="266541" indent="-266541">
              <a:buFont typeface="Symbol"/>
              <a:buChar char="Þ"/>
            </a:pPr>
            <a:r>
              <a:rPr lang="de-CH" sz="1200" b="0" dirty="0" smtClean="0">
                <a:sym typeface="Wingdings" pitchFamily="2" charset="2"/>
              </a:rPr>
              <a:t>Bergung von Verwundeten, Unterstützung (Gewährleistung der Durchhaltefähigkeit) der zivilen Blaulichtorganisationen;</a:t>
            </a:r>
          </a:p>
          <a:p>
            <a:pPr marL="266541" indent="-266541">
              <a:buFont typeface="Symbol"/>
              <a:buChar char="Þ"/>
            </a:pPr>
            <a:r>
              <a:rPr lang="de-CH" sz="1200" b="0" dirty="0" smtClean="0">
                <a:sym typeface="Wingdings" pitchFamily="2" charset="2"/>
              </a:rPr>
              <a:t>Wiedererrichten von Strassenverbindungen (</a:t>
            </a:r>
            <a:r>
              <a:rPr lang="de-CH" sz="1200" b="0" dirty="0" err="1" smtClean="0">
                <a:sym typeface="Wingdings" pitchFamily="2" charset="2"/>
              </a:rPr>
              <a:t>bspw</a:t>
            </a:r>
            <a:r>
              <a:rPr lang="de-CH" sz="1200" b="0" dirty="0" smtClean="0">
                <a:sym typeface="Wingdings" pitchFamily="2" charset="2"/>
              </a:rPr>
              <a:t> mit Notbrücken);</a:t>
            </a:r>
          </a:p>
          <a:p>
            <a:pPr marL="266541" indent="-266541">
              <a:buFont typeface="Symbol"/>
              <a:buChar char="Þ"/>
            </a:pPr>
            <a:r>
              <a:rPr lang="de-CH" sz="1200" b="0" dirty="0" smtClean="0">
                <a:sym typeface="Wingdings" pitchFamily="2" charset="2"/>
              </a:rPr>
              <a:t>Verwendung von militärischer mobiler Infrastruktur (</a:t>
            </a:r>
            <a:r>
              <a:rPr lang="de-CH" sz="1200" b="0" dirty="0" err="1" smtClean="0">
                <a:sym typeface="Wingdings" pitchFamily="2" charset="2"/>
              </a:rPr>
              <a:t>bspw</a:t>
            </a:r>
            <a:r>
              <a:rPr lang="de-CH" sz="1200" b="0" dirty="0" smtClean="0">
                <a:sym typeface="Wingdings" pitchFamily="2" charset="2"/>
              </a:rPr>
              <a:t> mobile Tankstellen);</a:t>
            </a:r>
          </a:p>
          <a:p>
            <a:pPr marL="266541" indent="-266541">
              <a:buFont typeface="Symbol"/>
              <a:buChar char="Þ"/>
            </a:pPr>
            <a:r>
              <a:rPr lang="de-CH" sz="1200" b="0" dirty="0" smtClean="0">
                <a:sym typeface="Wingdings" pitchFamily="2" charset="2"/>
              </a:rPr>
              <a:t>Erstellen von Kommunikationsnetzen;</a:t>
            </a:r>
          </a:p>
          <a:p>
            <a:pPr marL="266541" indent="-266541">
              <a:buFont typeface="Symbol"/>
              <a:buChar char="Þ"/>
            </a:pPr>
            <a:r>
              <a:rPr lang="de-CH" sz="1200" b="0" dirty="0" smtClean="0">
                <a:sym typeface="Wingdings" pitchFamily="2" charset="2"/>
              </a:rPr>
              <a:t>Stellt Luft- und Bodentransportfähigkeiten zur Verfügung, Aufklärungsflüge, Suchflüge mit Infrarot; </a:t>
            </a:r>
          </a:p>
          <a:p>
            <a:pPr marL="266541" indent="-266541">
              <a:buFont typeface="Symbol"/>
              <a:buChar char="Þ"/>
            </a:pPr>
            <a:r>
              <a:rPr lang="de-CH" sz="1200" b="0" dirty="0" smtClean="0">
                <a:sym typeface="Wingdings" pitchFamily="2" charset="2"/>
              </a:rPr>
              <a:t>Unterstützung der Polizei zum Schutz vor Plünderungen.</a:t>
            </a:r>
          </a:p>
          <a:p>
            <a:pPr marL="266541" indent="-266541"/>
            <a:endParaRPr lang="de-CH" sz="1200" b="0" dirty="0" smtClean="0">
              <a:sym typeface="Wingdings" pitchFamily="2" charset="2"/>
            </a:endParaRPr>
          </a:p>
          <a:p>
            <a:pPr marL="266541" indent="-266541"/>
            <a:r>
              <a:rPr lang="de-CH" sz="1200" dirty="0" smtClean="0">
                <a:sym typeface="Wingdings" pitchFamily="2" charset="2"/>
              </a:rPr>
              <a:t>Zweites Beispiel: Strom «Black-out»</a:t>
            </a:r>
          </a:p>
          <a:p>
            <a:pPr marL="266541" indent="-266541">
              <a:buFont typeface="Symbol"/>
              <a:buChar char="Þ"/>
            </a:pPr>
            <a:r>
              <a:rPr lang="de-CH" sz="1200" b="0" dirty="0" smtClean="0">
                <a:sym typeface="Wingdings" pitchFamily="2" charset="2"/>
              </a:rPr>
              <a:t>Was passiert in der Schweiz, wenn für einige Tage kein Strom mehr fliesst?</a:t>
            </a:r>
          </a:p>
          <a:p>
            <a:pPr marL="266541" indent="-266541">
              <a:buFont typeface="Symbol"/>
              <a:buChar char="Þ"/>
            </a:pPr>
            <a:r>
              <a:rPr lang="de-CH" sz="1200" b="0" dirty="0" smtClean="0">
                <a:sym typeface="Wingdings" pitchFamily="2" charset="2"/>
              </a:rPr>
              <a:t>Keine Tunnel-Lüftungen, keine Bankomaten, keine Heizungen, keine Wasserversorgung, keine Tankstellen, keine Alarmanlagen, keine WC-Spülungen,…</a:t>
            </a:r>
          </a:p>
          <a:p>
            <a:pPr marL="266541" indent="-266541">
              <a:buFont typeface="Symbol"/>
              <a:buChar char="Þ"/>
            </a:pPr>
            <a:r>
              <a:rPr lang="de-CH" sz="1200" b="0" dirty="0" smtClean="0">
                <a:sym typeface="Wingdings" pitchFamily="2" charset="2"/>
              </a:rPr>
              <a:t>Vergleiche Armeeleistungen im Erdbebenfall (ohne Trümmerbeseitigung)</a:t>
            </a:r>
          </a:p>
          <a:p>
            <a:pPr marL="266541" indent="-266541">
              <a:buFont typeface="Symbol"/>
              <a:buChar char="Þ"/>
            </a:pPr>
            <a:endParaRPr lang="de-CH" sz="1200" b="0" dirty="0" smtClean="0">
              <a:sym typeface="Wingdings" pitchFamily="2" charset="2"/>
            </a:endParaRPr>
          </a:p>
          <a:p>
            <a:r>
              <a:rPr lang="de-CH" sz="1200" dirty="0" smtClean="0"/>
              <a:t>Ungewiss, was passieren kann! </a:t>
            </a:r>
          </a:p>
          <a:p>
            <a:r>
              <a:rPr lang="de-CH" sz="1200" b="0" dirty="0" smtClean="0"/>
              <a:t>Sicher ist: Es wird rasch passieren. Und: Die Vorwarnzeiten sind massiv überschätzt. </a:t>
            </a:r>
            <a:endParaRPr lang="de-DE" sz="12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5A340-A53B-47A9-9A21-6F8C2DE2CB1A}" type="slidenum">
              <a:rPr lang="de-CH" smtClean="0"/>
              <a:pPr>
                <a:defRPr/>
              </a:pPr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086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8450" y="488950"/>
            <a:ext cx="3609975" cy="27082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2837F-BF45-46C0-9EAF-C6B7F499F7AA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  <p:sp>
        <p:nvSpPr>
          <p:cNvPr id="9" name="Notizenplatzhalter 2"/>
          <p:cNvSpPr>
            <a:spLocks noGrp="1"/>
          </p:cNvSpPr>
          <p:nvPr>
            <p:ph type="body" idx="3"/>
          </p:nvPr>
        </p:nvSpPr>
        <p:spPr>
          <a:xfrm>
            <a:off x="306462" y="3385493"/>
            <a:ext cx="6192688" cy="5544616"/>
          </a:xfrm>
        </p:spPr>
        <p:txBody>
          <a:bodyPr>
            <a:normAutofit/>
          </a:bodyPr>
          <a:lstStyle/>
          <a:p>
            <a:r>
              <a:rPr lang="de-CH" sz="1400" b="0" dirty="0">
                <a:solidFill>
                  <a:schemeClr val="tx1"/>
                </a:solidFill>
              </a:rPr>
              <a:t>Ein </a:t>
            </a:r>
            <a:r>
              <a:rPr lang="de-CH" sz="1400" dirty="0">
                <a:solidFill>
                  <a:schemeClr val="tx1"/>
                </a:solidFill>
              </a:rPr>
              <a:t>Netzwerk von Mitteln </a:t>
            </a:r>
            <a:r>
              <a:rPr lang="de-CH" sz="1400" b="0" dirty="0">
                <a:solidFill>
                  <a:schemeClr val="tx1"/>
                </a:solidFill>
              </a:rPr>
              <a:t>für Prävention und Gewährleistung der Sicherheit in der heutigen – sogenannten «ordentlichen» – Lage.</a:t>
            </a:r>
          </a:p>
          <a:p>
            <a:r>
              <a:rPr lang="de-CH" sz="1400" b="0" dirty="0">
                <a:solidFill>
                  <a:schemeClr val="tx1"/>
                </a:solidFill>
              </a:rPr>
              <a:t>Und </a:t>
            </a:r>
            <a:r>
              <a:rPr lang="de-CH" sz="1400" dirty="0">
                <a:solidFill>
                  <a:schemeClr val="tx1"/>
                </a:solidFill>
              </a:rPr>
              <a:t>vor allem für die ausserordentliche Lage</a:t>
            </a:r>
            <a:r>
              <a:rPr lang="de-CH" sz="1400" b="0" dirty="0">
                <a:solidFill>
                  <a:schemeClr val="tx1"/>
                </a:solidFill>
              </a:rPr>
              <a:t>!</a:t>
            </a:r>
          </a:p>
          <a:p>
            <a:endParaRPr lang="de-CH" sz="1400" b="0" dirty="0">
              <a:solidFill>
                <a:schemeClr val="tx1"/>
              </a:solidFill>
            </a:endParaRPr>
          </a:p>
          <a:p>
            <a:r>
              <a:rPr lang="de-CH" sz="1400" b="0" dirty="0">
                <a:solidFill>
                  <a:schemeClr val="tx1"/>
                </a:solidFill>
              </a:rPr>
              <a:t>Stichwort: </a:t>
            </a:r>
            <a:r>
              <a:rPr lang="de-CH" sz="1400" dirty="0">
                <a:solidFill>
                  <a:schemeClr val="tx1"/>
                </a:solidFill>
              </a:rPr>
              <a:t>Sicherheitspolitische Instrumente</a:t>
            </a:r>
          </a:p>
          <a:p>
            <a:pPr marL="266567" lvl="1" indent="-266567">
              <a:buFont typeface="Symbol" pitchFamily="18" charset="2"/>
              <a:buChar char="Þ"/>
            </a:pPr>
            <a:r>
              <a:rPr lang="de-CH" sz="1400" b="0" dirty="0">
                <a:solidFill>
                  <a:schemeClr val="tx1"/>
                </a:solidFill>
              </a:rPr>
              <a:t>Aussenpolitik</a:t>
            </a:r>
          </a:p>
          <a:p>
            <a:pPr marL="266567" lvl="1" indent="-266567">
              <a:buFont typeface="Symbol" pitchFamily="18" charset="2"/>
              <a:buChar char="Þ"/>
            </a:pPr>
            <a:r>
              <a:rPr lang="de-CH" sz="1400" b="0" dirty="0">
                <a:solidFill>
                  <a:schemeClr val="tx1"/>
                </a:solidFill>
              </a:rPr>
              <a:t>Armee</a:t>
            </a:r>
          </a:p>
          <a:p>
            <a:pPr marL="266567" lvl="1" indent="-266567">
              <a:buFont typeface="Symbol" pitchFamily="18" charset="2"/>
              <a:buChar char="Þ"/>
            </a:pPr>
            <a:r>
              <a:rPr lang="de-CH" sz="1400" b="0" dirty="0">
                <a:solidFill>
                  <a:schemeClr val="tx1"/>
                </a:solidFill>
              </a:rPr>
              <a:t>Bevölkerungsschutz</a:t>
            </a:r>
          </a:p>
          <a:p>
            <a:pPr marL="266567" lvl="1" indent="-266567">
              <a:buFont typeface="Symbol" pitchFamily="18" charset="2"/>
              <a:buChar char="Þ"/>
            </a:pPr>
            <a:r>
              <a:rPr lang="de-CH" sz="1400" b="0" dirty="0">
                <a:solidFill>
                  <a:schemeClr val="tx1"/>
                </a:solidFill>
              </a:rPr>
              <a:t>Nachrichtendienst</a:t>
            </a:r>
          </a:p>
          <a:p>
            <a:pPr marL="266567" lvl="1" indent="-266567">
              <a:buFont typeface="Symbol" pitchFamily="18" charset="2"/>
              <a:buChar char="Þ"/>
            </a:pPr>
            <a:r>
              <a:rPr lang="de-CH" sz="1400" b="0" dirty="0">
                <a:solidFill>
                  <a:schemeClr val="tx1"/>
                </a:solidFill>
              </a:rPr>
              <a:t>Wirtschaftspolitik</a:t>
            </a:r>
          </a:p>
          <a:p>
            <a:pPr marL="266567" lvl="1" indent="-266567">
              <a:buFont typeface="Symbol" pitchFamily="18" charset="2"/>
              <a:buChar char="Þ"/>
            </a:pPr>
            <a:r>
              <a:rPr lang="de-CH" sz="1400" b="0" dirty="0">
                <a:solidFill>
                  <a:schemeClr val="tx1"/>
                </a:solidFill>
              </a:rPr>
              <a:t>Polizei</a:t>
            </a:r>
          </a:p>
          <a:p>
            <a:pPr marL="266567" lvl="1" indent="-266567">
              <a:buFont typeface="Symbol" pitchFamily="18" charset="2"/>
              <a:buChar char="Þ"/>
            </a:pPr>
            <a:r>
              <a:rPr lang="de-CH" sz="1400" b="0" dirty="0" smtClean="0">
                <a:solidFill>
                  <a:schemeClr val="tx1"/>
                </a:solidFill>
              </a:rPr>
              <a:t>Zollverwaltung</a:t>
            </a:r>
          </a:p>
          <a:p>
            <a:pPr marL="266567" lvl="1" indent="-266567">
              <a:buFont typeface="Symbol" pitchFamily="18" charset="2"/>
              <a:buChar char="Þ"/>
            </a:pPr>
            <a:r>
              <a:rPr lang="de-CH" sz="1400" b="0" dirty="0" smtClean="0">
                <a:solidFill>
                  <a:schemeClr val="tx1"/>
                </a:solidFill>
              </a:rPr>
              <a:t>Zivildienst</a:t>
            </a:r>
            <a:endParaRPr lang="de-CH" sz="1400" b="0" dirty="0">
              <a:solidFill>
                <a:schemeClr val="tx1"/>
              </a:solidFill>
            </a:endParaRPr>
          </a:p>
          <a:p>
            <a:endParaRPr lang="de-CH" sz="1400" b="0" dirty="0">
              <a:solidFill>
                <a:schemeClr val="tx1"/>
              </a:solidFill>
            </a:endParaRPr>
          </a:p>
          <a:p>
            <a:r>
              <a:rPr lang="de-CH" sz="1400" dirty="0">
                <a:solidFill>
                  <a:schemeClr val="tx1"/>
                </a:solidFill>
              </a:rPr>
              <a:t>Die  Armee = </a:t>
            </a:r>
            <a:r>
              <a:rPr lang="de-CH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einzige strategische Reserve der Schweiz</a:t>
            </a:r>
            <a:endParaRPr lang="de-CH" sz="1400" b="0" dirty="0">
              <a:solidFill>
                <a:schemeClr val="tx1"/>
              </a:solidFill>
            </a:endParaRPr>
          </a:p>
          <a:p>
            <a:endParaRPr lang="de-CH" sz="1400" b="0" dirty="0">
              <a:solidFill>
                <a:schemeClr val="tx1"/>
              </a:solidFill>
            </a:endParaRPr>
          </a:p>
          <a:p>
            <a:r>
              <a:rPr lang="de-CH" sz="1400" b="0" dirty="0" smtClean="0">
                <a:solidFill>
                  <a:schemeClr val="tx1"/>
                </a:solidFill>
              </a:rPr>
              <a:t>Auf welchen Eckwerten basiert diese und was </a:t>
            </a:r>
            <a:r>
              <a:rPr lang="de-CH" sz="1400" b="0" dirty="0">
                <a:solidFill>
                  <a:schemeClr val="tx1"/>
                </a:solidFill>
              </a:rPr>
              <a:t>muss diese können?</a:t>
            </a:r>
          </a:p>
          <a:p>
            <a:endParaRPr lang="de-CH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4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22511" y="2809429"/>
            <a:ext cx="6346290" cy="6860908"/>
          </a:xfrm>
        </p:spPr>
        <p:txBody>
          <a:bodyPr>
            <a:normAutofit/>
          </a:bodyPr>
          <a:lstStyle/>
          <a:p>
            <a:pPr marL="266567" indent="-266567">
              <a:buFont typeface="Symbol" pitchFamily="18" charset="2"/>
              <a:buChar char="Þ"/>
              <a:defRPr/>
            </a:pPr>
            <a:endParaRPr lang="de-DE" sz="1400" b="0" dirty="0"/>
          </a:p>
          <a:p>
            <a:pPr marL="266567" indent="-266567">
              <a:buFont typeface="Symbol" pitchFamily="18" charset="2"/>
              <a:buChar char="Þ"/>
              <a:defRPr/>
            </a:pPr>
            <a:r>
              <a:rPr lang="de-DE" sz="1400" b="0" dirty="0"/>
              <a:t>Zur Erfüllung ihrer Aufträge stehen der Armee unterschiedlichste Mittel am Boden und in der Luft zur Verfügung. </a:t>
            </a:r>
          </a:p>
          <a:p>
            <a:pPr marL="266567" indent="-266567">
              <a:buFont typeface="Symbol" pitchFamily="18" charset="2"/>
              <a:buChar char="Þ"/>
              <a:defRPr/>
            </a:pPr>
            <a:endParaRPr lang="de-CH" sz="1400" b="0" dirty="0"/>
          </a:p>
          <a:p>
            <a:pPr marL="266567" indent="-266567">
              <a:buFont typeface="Symbol" pitchFamily="18" charset="2"/>
              <a:buChar char="Þ"/>
              <a:defRPr/>
            </a:pPr>
            <a:r>
              <a:rPr lang="de-DE" sz="1400" b="0" dirty="0"/>
              <a:t>Neben Leopard Kampfpanzern und Schützenpanzern der Typen 2000 und M 113 zählen Radschützenpanzer </a:t>
            </a:r>
            <a:r>
              <a:rPr lang="de-DE" sz="1400" b="0" dirty="0" smtClean="0"/>
              <a:t>Piranha </a:t>
            </a:r>
            <a:r>
              <a:rPr lang="de-DE" sz="1400" b="0" dirty="0"/>
              <a:t>und Aufklärungsfahrzeuge des Typs Eagle zur Ausrüstung. </a:t>
            </a:r>
          </a:p>
          <a:p>
            <a:pPr marL="266567" indent="-266567">
              <a:buFont typeface="Symbol" pitchFamily="18" charset="2"/>
              <a:buChar char="Þ"/>
              <a:defRPr/>
            </a:pPr>
            <a:endParaRPr lang="de-DE" sz="1400" b="0" dirty="0"/>
          </a:p>
          <a:p>
            <a:pPr marL="266567" indent="-266567">
              <a:buFont typeface="Symbol" pitchFamily="18" charset="2"/>
              <a:buChar char="Þ"/>
              <a:defRPr/>
            </a:pPr>
            <a:r>
              <a:rPr lang="de-DE" sz="1400" b="0" dirty="0"/>
              <a:t>Hinzu kommen Panzerhaubitzen M 109, </a:t>
            </a:r>
            <a:r>
              <a:rPr lang="de-DE" sz="1400" b="0" dirty="0" smtClean="0"/>
              <a:t>Bergepanzer Büffel sowie </a:t>
            </a:r>
            <a:r>
              <a:rPr lang="de-CH" sz="1400" b="0" dirty="0"/>
              <a:t>geschützte Mannschaftstransportfahrzeuge.</a:t>
            </a:r>
          </a:p>
          <a:p>
            <a:pPr>
              <a:buFontTx/>
              <a:buNone/>
              <a:defRPr/>
            </a:pPr>
            <a:endParaRPr lang="de-CH" sz="1400" dirty="0" smtClean="0"/>
          </a:p>
          <a:p>
            <a:pPr defTabSz="913943">
              <a:defRPr/>
            </a:pPr>
            <a:r>
              <a:rPr lang="de-CH" sz="1400" dirty="0"/>
              <a:t>(Stand der aufgeführten Mittel: </a:t>
            </a:r>
            <a:r>
              <a:rPr lang="de-CH" sz="1400" dirty="0" smtClean="0"/>
              <a:t>30.03.2015)</a:t>
            </a:r>
            <a:endParaRPr lang="de-CH" sz="1400" dirty="0"/>
          </a:p>
          <a:p>
            <a:pPr>
              <a:buFontTx/>
              <a:buNone/>
              <a:defRPr/>
            </a:pPr>
            <a:endParaRPr lang="de-CH" sz="1400" dirty="0"/>
          </a:p>
        </p:txBody>
      </p:sp>
      <p:sp>
        <p:nvSpPr>
          <p:cNvPr id="4813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0038" y="492125"/>
            <a:ext cx="3378200" cy="2533650"/>
          </a:xfrm>
          <a:ln/>
        </p:spPr>
      </p:sp>
      <p:sp>
        <p:nvSpPr>
          <p:cNvPr id="48133" name="Foliennummernplatzhalt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3ACA9-26C0-4811-A60D-8E5C0D15D6AF}" type="slidenum">
              <a:rPr lang="de-CH" smtClean="0">
                <a:latin typeface="Arial" pitchFamily="34" charset="0"/>
              </a:rPr>
              <a:pPr/>
              <a:t>23</a:t>
            </a:fld>
            <a:endParaRPr lang="de-CH" smtClean="0">
              <a:latin typeface="Arial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/>
          </p:nvPr>
        </p:nvGraphicFramePr>
        <p:xfrm>
          <a:off x="301399" y="6049789"/>
          <a:ext cx="5904019" cy="2065736"/>
        </p:xfrm>
        <a:graphic>
          <a:graphicData uri="http://schemas.openxmlformats.org/drawingml/2006/table">
            <a:tbl>
              <a:tblPr/>
              <a:tblGrid>
                <a:gridCol w="194879"/>
                <a:gridCol w="2834429"/>
                <a:gridCol w="295275"/>
                <a:gridCol w="2450845"/>
                <a:gridCol w="128591"/>
              </a:tblGrid>
              <a:tr h="178060">
                <a:tc>
                  <a:txBody>
                    <a:bodyPr/>
                    <a:lstStyle/>
                    <a:p>
                      <a:pPr lvl="0" algn="l" fontAlgn="t"/>
                      <a:endParaRPr lang="de-CH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l" fontAlgn="t"/>
                      <a:r>
                        <a:rPr lang="de-CH" sz="1200" b="1" dirty="0" smtClean="0">
                          <a:latin typeface="Arial" pitchFamily="34" charset="0"/>
                          <a:cs typeface="Arial" pitchFamily="34" charset="0"/>
                        </a:rPr>
                        <a:t>Mittel Heer</a:t>
                      </a:r>
                      <a:endParaRPr lang="de-CH" sz="1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l" fontAlgn="t"/>
                      <a:endParaRPr lang="de-CH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t"/>
                      <a:endParaRPr lang="de-CH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728">
                <a:tc>
                  <a:txBody>
                    <a:bodyPr/>
                    <a:lstStyle/>
                    <a:p>
                      <a:pPr lvl="0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de-CH" sz="1200" dirty="0">
                          <a:latin typeface="Arial" pitchFamily="34" charset="0"/>
                          <a:cs typeface="Arial" pitchFamily="34" charset="0"/>
                        </a:rPr>
                        <a:t>Panzer 87 Leopard 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t"/>
                      <a:r>
                        <a:rPr lang="de-CH" sz="1200" dirty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728">
                <a:tc>
                  <a:txBody>
                    <a:bodyPr/>
                    <a:lstStyle/>
                    <a:p>
                      <a:pPr lvl="0" algn="l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200" dirty="0">
                          <a:latin typeface="Arial" pitchFamily="34" charset="0"/>
                          <a:cs typeface="Arial" pitchFamily="34" charset="0"/>
                        </a:rPr>
                        <a:t>Schützenpanzer 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t"/>
                      <a:r>
                        <a:rPr lang="de-CH" sz="1200" dirty="0">
                          <a:latin typeface="Arial" pitchFamily="34" charset="0"/>
                          <a:cs typeface="Arial" pitchFamily="34" charset="0"/>
                        </a:rPr>
                        <a:t>186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728">
                <a:tc>
                  <a:txBody>
                    <a:bodyPr/>
                    <a:lstStyle/>
                    <a:p>
                      <a:pPr lvl="0" algn="l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200" dirty="0">
                          <a:latin typeface="Arial" pitchFamily="34" charset="0"/>
                          <a:cs typeface="Arial" pitchFamily="34" charset="0"/>
                        </a:rPr>
                        <a:t>Schützenpanzer Typ M 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t"/>
                      <a:r>
                        <a:rPr lang="de-CH" sz="1200" dirty="0" smtClean="0">
                          <a:latin typeface="Arial" pitchFamily="34" charset="0"/>
                          <a:cs typeface="Arial" pitchFamily="34" charset="0"/>
                        </a:rPr>
                        <a:t>368</a:t>
                      </a:r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728">
                <a:tc>
                  <a:txBody>
                    <a:bodyPr/>
                    <a:lstStyle/>
                    <a:p>
                      <a:pPr lvl="0" algn="l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200" dirty="0">
                          <a:latin typeface="Arial" pitchFamily="34" charset="0"/>
                          <a:cs typeface="Arial" pitchFamily="34" charset="0"/>
                        </a:rPr>
                        <a:t>Radschützenpanzer </a:t>
                      </a:r>
                      <a:r>
                        <a:rPr lang="de-CH" sz="1200" dirty="0" smtClean="0">
                          <a:latin typeface="Arial" pitchFamily="34" charset="0"/>
                          <a:cs typeface="Arial" pitchFamily="34" charset="0"/>
                        </a:rPr>
                        <a:t>Piranha</a:t>
                      </a:r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t"/>
                      <a:r>
                        <a:rPr lang="de-CH" sz="1200" dirty="0" smtClean="0">
                          <a:latin typeface="Arial" pitchFamily="34" charset="0"/>
                          <a:cs typeface="Arial" pitchFamily="34" charset="0"/>
                        </a:rPr>
                        <a:t>925</a:t>
                      </a:r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728">
                <a:tc>
                  <a:txBody>
                    <a:bodyPr/>
                    <a:lstStyle/>
                    <a:p>
                      <a:pPr lvl="0" algn="l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200" dirty="0">
                          <a:latin typeface="Arial" pitchFamily="34" charset="0"/>
                          <a:cs typeface="Arial" pitchFamily="34" charset="0"/>
                        </a:rPr>
                        <a:t>Aufklärungsfahrzeuge 93, 93/97, 97/06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t"/>
                      <a:r>
                        <a:rPr lang="de-CH" sz="1200" dirty="0" smtClean="0">
                          <a:latin typeface="Arial" pitchFamily="34" charset="0"/>
                          <a:cs typeface="Arial" pitchFamily="34" charset="0"/>
                        </a:rPr>
                        <a:t>324</a:t>
                      </a:r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728">
                <a:tc>
                  <a:txBody>
                    <a:bodyPr/>
                    <a:lstStyle/>
                    <a:p>
                      <a:pPr lvl="0" algn="l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200" dirty="0">
                          <a:latin typeface="Arial" pitchFamily="34" charset="0"/>
                          <a:cs typeface="Arial" pitchFamily="34" charset="0"/>
                        </a:rPr>
                        <a:t>Panzerhaubitzen M 109 KAWEST 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t"/>
                      <a:r>
                        <a:rPr lang="de-CH" sz="1200" dirty="0"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728">
                <a:tc>
                  <a:txBody>
                    <a:bodyPr/>
                    <a:lstStyle/>
                    <a:p>
                      <a:pPr lvl="0" algn="l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200" dirty="0" smtClean="0">
                          <a:latin typeface="Arial" pitchFamily="34" charset="0"/>
                          <a:cs typeface="Arial" pitchFamily="34" charset="0"/>
                        </a:rPr>
                        <a:t>Bergepanzer Büffel</a:t>
                      </a:r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t"/>
                      <a:r>
                        <a:rPr lang="de-CH" sz="12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728">
                <a:tc>
                  <a:txBody>
                    <a:bodyPr/>
                    <a:lstStyle/>
                    <a:p>
                      <a:pPr lvl="0" algn="l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200" dirty="0" smtClean="0">
                          <a:latin typeface="Arial" pitchFamily="34" charset="0"/>
                          <a:cs typeface="Arial" pitchFamily="34" charset="0"/>
                        </a:rPr>
                        <a:t>Geschützte Mannschaftstransportfahrzeuge</a:t>
                      </a:r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t"/>
                      <a:r>
                        <a:rPr lang="de-CH" sz="1200" dirty="0" smtClean="0">
                          <a:latin typeface="Arial" pitchFamily="34" charset="0"/>
                          <a:cs typeface="Arial" pitchFamily="34" charset="0"/>
                        </a:rPr>
                        <a:t>286</a:t>
                      </a:r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endParaRPr lang="de-CH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15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22511" y="2809429"/>
            <a:ext cx="6346290" cy="6860908"/>
          </a:xfrm>
        </p:spPr>
        <p:txBody>
          <a:bodyPr>
            <a:normAutofit/>
          </a:bodyPr>
          <a:lstStyle/>
          <a:p>
            <a:pPr>
              <a:defRPr/>
            </a:pPr>
            <a:endParaRPr lang="de-CH" sz="1400" b="0" dirty="0"/>
          </a:p>
          <a:p>
            <a:pPr marL="266567" indent="-266567">
              <a:buFont typeface="Symbol" pitchFamily="18" charset="2"/>
              <a:buChar char="Þ"/>
              <a:defRPr/>
            </a:pPr>
            <a:r>
              <a:rPr lang="de-CH" sz="1400" b="0" dirty="0"/>
              <a:t>Zur Wahrung der Lufthoheit setzt die Luftwaffe einerseits Kampfjets der Typen Boeing F/A-18C/D </a:t>
            </a:r>
            <a:r>
              <a:rPr lang="de-CH" sz="1400" b="0" dirty="0" err="1"/>
              <a:t>Hornet</a:t>
            </a:r>
            <a:r>
              <a:rPr lang="de-CH" sz="1400" b="0" dirty="0"/>
              <a:t> und Northrop F-5E/F Tiger II ein. Andererseits verfügt die Fliegerabwehr über Mittel für die Bodengestützte Luftverteidigung. Dazu zählen Lenkwaffen der Typen </a:t>
            </a:r>
            <a:r>
              <a:rPr lang="de-CH" sz="1400" b="0" dirty="0" err="1"/>
              <a:t>Stinger</a:t>
            </a:r>
            <a:r>
              <a:rPr lang="de-CH" sz="1400" b="0" dirty="0"/>
              <a:t> und Rapier sowie 35-Millimeter-Kanonen.</a:t>
            </a:r>
          </a:p>
          <a:p>
            <a:pPr marL="266567" indent="-266567">
              <a:buFont typeface="Symbol" pitchFamily="18" charset="2"/>
              <a:buChar char="Þ"/>
              <a:defRPr/>
            </a:pPr>
            <a:endParaRPr lang="de-CH" sz="1400" b="0" dirty="0"/>
          </a:p>
          <a:p>
            <a:pPr marL="266567" indent="-266567">
              <a:buFont typeface="Symbol" pitchFamily="18" charset="2"/>
              <a:buChar char="Þ"/>
              <a:defRPr/>
            </a:pPr>
            <a:r>
              <a:rPr lang="de-CH" sz="1400" b="0" dirty="0"/>
              <a:t>Helikopter der Typen Super </a:t>
            </a:r>
            <a:r>
              <a:rPr lang="de-CH" sz="1400" b="0" dirty="0" smtClean="0"/>
              <a:t>Puma/</a:t>
            </a:r>
            <a:r>
              <a:rPr lang="de-CH" sz="1400" b="0" dirty="0" err="1" smtClean="0"/>
              <a:t>Cougar</a:t>
            </a:r>
            <a:r>
              <a:rPr lang="de-CH" sz="1400" b="0" dirty="0" smtClean="0"/>
              <a:t> </a:t>
            </a:r>
            <a:r>
              <a:rPr lang="de-CH" sz="1400" b="0" dirty="0"/>
              <a:t>und Eurocopter EC635 sowie verschiedene Flächenflugzeuge stellen den Lufttransport der Schweizer Armee sicher. Ebenfalls zeichnet die LW für den Lufttransportdienst des Bundes verantwortlich.</a:t>
            </a:r>
          </a:p>
          <a:p>
            <a:pPr marL="266567" indent="-266567">
              <a:buFont typeface="Symbol" pitchFamily="18" charset="2"/>
              <a:buChar char="Þ"/>
              <a:defRPr/>
            </a:pPr>
            <a:endParaRPr lang="de-CH" sz="1400" b="0" dirty="0"/>
          </a:p>
          <a:p>
            <a:pPr marL="266567" indent="-266567">
              <a:buFont typeface="Symbol" pitchFamily="18" charset="2"/>
              <a:buChar char="Þ"/>
              <a:defRPr/>
            </a:pPr>
            <a:r>
              <a:rPr lang="de-CH" sz="1400" b="0" dirty="0"/>
              <a:t>Für die Luftaufklärung werden mit einer Wärmebildkamera ausgerüstete Super Puma und Aufklärungsdrohnen eingesetzt.</a:t>
            </a:r>
          </a:p>
          <a:p>
            <a:pPr>
              <a:defRPr/>
            </a:pPr>
            <a:endParaRPr lang="de-CH" sz="1400" dirty="0" smtClean="0"/>
          </a:p>
          <a:p>
            <a:pPr>
              <a:defRPr/>
            </a:pPr>
            <a:r>
              <a:rPr lang="de-CH" sz="1400" dirty="0"/>
              <a:t>(Stand der aufgeführten Mittel: </a:t>
            </a:r>
            <a:r>
              <a:rPr lang="de-CH" sz="1400" dirty="0" smtClean="0"/>
              <a:t>30.03.2015)</a:t>
            </a:r>
            <a:endParaRPr lang="de-CH" sz="1400" dirty="0"/>
          </a:p>
        </p:txBody>
      </p:sp>
      <p:sp>
        <p:nvSpPr>
          <p:cNvPr id="4915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625" y="492125"/>
            <a:ext cx="3278188" cy="2460625"/>
          </a:xfrm>
          <a:ln/>
        </p:spPr>
      </p:sp>
      <p:sp>
        <p:nvSpPr>
          <p:cNvPr id="49157" name="Foliennummernplatzhalt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85C00-5653-4184-9C72-11BD8A606C85}" type="slidenum">
              <a:rPr lang="de-CH" smtClean="0">
                <a:latin typeface="Arial" pitchFamily="34" charset="0"/>
              </a:rPr>
              <a:pPr/>
              <a:t>24</a:t>
            </a:fld>
            <a:endParaRPr lang="de-CH" smtClean="0">
              <a:latin typeface="Arial" pitchFamily="34" charset="0"/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/>
          </p:nvPr>
        </p:nvGraphicFramePr>
        <p:xfrm>
          <a:off x="380585" y="6913885"/>
          <a:ext cx="6057845" cy="2416344"/>
        </p:xfrm>
        <a:graphic>
          <a:graphicData uri="http://schemas.openxmlformats.org/drawingml/2006/table">
            <a:tbl>
              <a:tblPr/>
              <a:tblGrid>
                <a:gridCol w="155777"/>
                <a:gridCol w="3161308"/>
                <a:gridCol w="360626"/>
                <a:gridCol w="2239999"/>
                <a:gridCol w="140135"/>
              </a:tblGrid>
              <a:tr h="155802">
                <a:tc>
                  <a:txBody>
                    <a:bodyPr/>
                    <a:lstStyle/>
                    <a:p>
                      <a:pPr lvl="0" algn="l" fontAlgn="t"/>
                      <a:endParaRPr lang="de-CH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l" fontAlgn="t"/>
                      <a:r>
                        <a:rPr lang="de-CH" sz="1000" b="1" dirty="0" smtClean="0">
                          <a:latin typeface="Arial" pitchFamily="34" charset="0"/>
                          <a:cs typeface="Arial" pitchFamily="34" charset="0"/>
                        </a:rPr>
                        <a:t>Mittel</a:t>
                      </a:r>
                      <a:r>
                        <a:rPr lang="de-CH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 Luftwaffe</a:t>
                      </a:r>
                      <a:endParaRPr lang="de-CH" sz="1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/>
                      <a:endParaRPr lang="de-CH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/>
                      <a:endParaRPr lang="de-CH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lvl="0" algn="l" fontAlgn="t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F/A-18 C / D </a:t>
                      </a:r>
                      <a:r>
                        <a:rPr lang="de-CH" sz="1000" dirty="0" err="1">
                          <a:latin typeface="Arial" pitchFamily="34" charset="0"/>
                          <a:cs typeface="Arial" pitchFamily="34" charset="0"/>
                        </a:rPr>
                        <a:t>Hornet</a:t>
                      </a:r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sz="10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lvl="0" algn="l" fontAlgn="t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F-5 E / F Tiger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sz="1000" dirty="0" smtClean="0"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lvl="0" algn="l" fontAlgn="t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Super </a:t>
                      </a:r>
                      <a:r>
                        <a:rPr lang="de-CH" sz="1000" dirty="0" smtClean="0">
                          <a:latin typeface="Arial" pitchFamily="34" charset="0"/>
                          <a:cs typeface="Arial" pitchFamily="34" charset="0"/>
                        </a:rPr>
                        <a:t>Puma</a:t>
                      </a:r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sz="10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lvl="0" algn="l" fontAlgn="t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EC635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lvl="0" algn="l" fontAlgn="t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000" dirty="0" err="1" smtClean="0">
                          <a:latin typeface="Arial" pitchFamily="34" charset="0"/>
                          <a:cs typeface="Arial" pitchFamily="34" charset="0"/>
                        </a:rPr>
                        <a:t>Cougar</a:t>
                      </a:r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sz="10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lvl="0" algn="l" fontAlgn="t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PC-6 Turbo-Porter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NCPC-7 Turbo-Trainer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PC-9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sz="1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8060"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PC-21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sz="1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856"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Feuereinheiten Fliegerabwehrkanone 35 mm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sz="10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732"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Feuereinheiten Fliegerabwehrlenkwaffen </a:t>
                      </a:r>
                      <a:r>
                        <a:rPr lang="de-CH" sz="1000" dirty="0" err="1">
                          <a:latin typeface="Arial" pitchFamily="34" charset="0"/>
                          <a:cs typeface="Arial" pitchFamily="34" charset="0"/>
                        </a:rPr>
                        <a:t>Stinger</a:t>
                      </a:r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856"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Feuereinheiten Fliegerabwehrlenkwaffen Rapier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802"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de-CH" sz="1000" dirty="0">
                          <a:latin typeface="Arial" pitchFamily="34" charset="0"/>
                          <a:cs typeface="Arial" pitchFamily="34" charset="0"/>
                        </a:rPr>
                        <a:t>Aufklärungsdrohnen ADS-95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sz="10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de-CH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248" name="Rectangle 10"/>
          <p:cNvSpPr txBox="1">
            <a:spLocks noChangeArrowheads="1"/>
          </p:cNvSpPr>
          <p:nvPr/>
        </p:nvSpPr>
        <p:spPr bwMode="auto">
          <a:xfrm>
            <a:off x="4691772" y="394141"/>
            <a:ext cx="1761003" cy="5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3" tIns="45755" rIns="91513" bIns="45755" anchor="ctr"/>
          <a:lstStyle/>
          <a:p>
            <a:pPr algn="r"/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2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09B8B-8DA2-4107-8E75-91DAF67B627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619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6BE5-92DD-4C2C-9E01-28B392F69F2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690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0700" y="203200"/>
            <a:ext cx="2273300" cy="5807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038" y="203200"/>
            <a:ext cx="6672262" cy="5807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3056-6936-45A6-9389-41A25FAE182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626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2AC72-1B55-4E0B-839F-CEF0A78AEFD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930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2C12-661A-4331-968B-F7DF278C1A0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967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64153-9DF4-40DB-88FF-8B638AF1678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841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0891-ED71-48D4-930D-D5D1FDD29A8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989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71D2-46C4-4378-8075-4CF7FED5321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426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CD0B-A4C5-4EC1-B00D-75CEBF8B0DF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926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7E62-E9F1-4325-8873-88F3DEDB134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64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C1E6-56DD-479C-BEA7-F72721580F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786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30175"/>
            <a:ext cx="12874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0963" y="198438"/>
            <a:ext cx="90979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Lektionsplan „Lektionsname“ …stufe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Textmasterformate durch Klicken bearbeiten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17DAF1-EE41-4B34-B486-B678451DE73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5367" name="Text Box 7"/>
          <p:cNvSpPr txBox="1">
            <a:spLocks noChangeArrowheads="1"/>
          </p:cNvSpPr>
          <p:nvPr userDrawn="1"/>
        </p:nvSpPr>
        <p:spPr bwMode="auto">
          <a:xfrm>
            <a:off x="0" y="1588"/>
            <a:ext cx="9144000" cy="144462"/>
          </a:xfrm>
          <a:prstGeom prst="rect">
            <a:avLst/>
          </a:prstGeom>
          <a:solidFill>
            <a:srgbClr val="E60005"/>
          </a:solidFill>
          <a:ln>
            <a:noFill/>
          </a:ln>
          <a:effectLst/>
        </p:spPr>
        <p:txBody>
          <a:bodyPr lIns="54000" tIns="10800" rIns="54000" bIns="10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CH" sz="800" dirty="0" smtClean="0">
                <a:solidFill>
                  <a:schemeClr val="bg1"/>
                </a:solidFill>
                <a:latin typeface="Calibri" pitchFamily="34" charset="0"/>
              </a:rPr>
              <a:t>06 / Sicherheit in der Schweiz</a:t>
            </a:r>
          </a:p>
        </p:txBody>
      </p:sp>
      <p:sp>
        <p:nvSpPr>
          <p:cNvPr id="15368" name="Text Box 8"/>
          <p:cNvSpPr txBox="1">
            <a:spLocks noChangeArrowheads="1"/>
          </p:cNvSpPr>
          <p:nvPr userDrawn="1"/>
        </p:nvSpPr>
        <p:spPr bwMode="auto">
          <a:xfrm>
            <a:off x="0" y="981075"/>
            <a:ext cx="9144000" cy="144463"/>
          </a:xfrm>
          <a:prstGeom prst="rect">
            <a:avLst/>
          </a:prstGeom>
          <a:solidFill>
            <a:srgbClr val="E60005"/>
          </a:solidFill>
          <a:ln>
            <a:noFill/>
          </a:ln>
          <a:effectLst/>
        </p:spPr>
        <p:txBody>
          <a:bodyPr lIns="54000" tIns="10800" rIns="54000" bIns="10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de-DE" sz="80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42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0.jpeg"/><Relationship Id="rId5" Type="http://schemas.openxmlformats.org/officeDocument/2006/relationships/image" Target="../media/image36.jpeg"/><Relationship Id="rId10" Type="http://schemas.openxmlformats.org/officeDocument/2006/relationships/image" Target="../media/image39.png"/><Relationship Id="rId4" Type="http://schemas.openxmlformats.org/officeDocument/2006/relationships/image" Target="../media/image35.jpeg"/><Relationship Id="rId9" Type="http://schemas.openxmlformats.org/officeDocument/2006/relationships/hyperlink" Target="file://localhost/wikipedia/commons/1/1b/China_Military_Budget_2012.p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4.gif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www.youtube.com/watch?v=t2nbo56awyk#t=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s://www.youtube.com/watch?v=W1XstcjUEME#t=1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hyperlink" Target="https://www.youtube.com/watch?v=T-SmHRE9JFc#t=6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w.admin.ch/internet/luftwaffe/de/home/die_luftwaffe/auftrag.html" TargetMode="External"/><Relationship Id="rId2" Type="http://schemas.openxmlformats.org/officeDocument/2006/relationships/hyperlink" Target="http://www.tagesanzeiger.ch/wissen/technik/So-eng-ist-es-am-Himmel-ueber-Europa/story/2963808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javascript:void(0)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6g9-3_KkY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gif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/>
              <a:t>Inhaltsverzeichnis</a:t>
            </a:r>
          </a:p>
          <a:p>
            <a:pPr eaLnBrk="1" hangingPunct="1"/>
            <a:endParaRPr lang="de-DE" alt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de-DE" altLang="de-DE" sz="2800" b="1" dirty="0" smtClean="0"/>
              <a:t>Warum braucht die Schweiz eine Armee?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e-DE" altLang="de-DE" sz="2800" b="1" dirty="0" smtClean="0"/>
              <a:t>Aufgaben der Armee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e-DE" altLang="de-DE" sz="2800" b="1" dirty="0" smtClean="0"/>
              <a:t>Überwachung des Luftraumes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e-DE" altLang="de-DE" sz="2800" b="1" dirty="0" smtClean="0"/>
              <a:t>Aufbau der Armee (Truppengattungen)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e-DE" altLang="de-DE" sz="2800" b="1" dirty="0" smtClean="0"/>
              <a:t>Wehrpflicht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e-DE" altLang="de-DE" sz="2800" b="1" dirty="0" smtClean="0"/>
              <a:t>Milizarmee vs. Berufsarmee</a:t>
            </a:r>
          </a:p>
          <a:p>
            <a:pPr eaLnBrk="1" hangingPunct="1">
              <a:buFont typeface="Arial" pitchFamily="34" charset="0"/>
              <a:buChar char="•"/>
            </a:pPr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endParaRPr lang="de-DE" altLang="de-DE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/>
          <p:nvPr/>
        </p:nvSpPr>
        <p:spPr>
          <a:xfrm>
            <a:off x="71248" y="251937"/>
            <a:ext cx="2412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Konflikte</a:t>
            </a:r>
            <a:r>
              <a:rPr lang="de-CH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</a:t>
            </a:r>
            <a:r>
              <a:rPr lang="de-CH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Kriege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539552" y="1340768"/>
            <a:ext cx="7508479" cy="5190429"/>
            <a:chOff x="1315009" y="980729"/>
            <a:chExt cx="7508479" cy="5190429"/>
          </a:xfrm>
        </p:grpSpPr>
        <p:pic>
          <p:nvPicPr>
            <p:cNvPr id="50" name="Picture 10" descr="http://www.google.ch/url?source=imgres&amp;ct=img&amp;q=http://3.bp.blogspot.com/_vMCXVVjOInY/R6sFYmRbtsI/AAAAAAAAAW4/U6PB8TzpJZE/s400/400_0___10000000_0_0_0_0_0_airstrike_mideast.jpg&amp;sa=X&amp;ei=eaOjUKijJM2QhQfxm4DoDw&amp;ved=0CAQQ8wc4IA&amp;usg=AFQjCNEz6TCQJEzDk98DVcYmH6V6eo2Iug"/>
            <p:cNvPicPr>
              <a:picLocks noChangeAspect="1" noChangeArrowheads="1"/>
            </p:cNvPicPr>
            <p:nvPr/>
          </p:nvPicPr>
          <p:blipFill>
            <a:blip r:embed="rId3" cstate="print"/>
            <a:srcRect l="4001" t="10344" b="2640"/>
            <a:stretch>
              <a:fillRect/>
            </a:stretch>
          </p:blipFill>
          <p:spPr bwMode="auto">
            <a:xfrm>
              <a:off x="3096627" y="5055759"/>
              <a:ext cx="1566144" cy="1103741"/>
            </a:xfrm>
            <a:prstGeom prst="rect">
              <a:avLst/>
            </a:prstGeom>
            <a:noFill/>
          </p:spPr>
        </p:pic>
        <p:pic>
          <p:nvPicPr>
            <p:cNvPr id="51" name="Picture 12" descr="http://www.google.ch/url?source=imgres&amp;ct=img&amp;q=http://www.redicecreations.com/ul_img/21347cybercrazy.jpg&amp;sa=X&amp;ei=t6OjUPvaNMuXhQf7-oHQCw&amp;ved=0CAQQ8wc4BQ&amp;usg=AFQjCNEhsyactCSKqoJV2ZCzfdUw-ewLWQ"/>
            <p:cNvPicPr>
              <a:picLocks noChangeAspect="1" noChangeArrowheads="1"/>
            </p:cNvPicPr>
            <p:nvPr/>
          </p:nvPicPr>
          <p:blipFill>
            <a:blip r:embed="rId4" cstate="print"/>
            <a:srcRect l="8154" r="9009" b="12186"/>
            <a:stretch>
              <a:fillRect/>
            </a:stretch>
          </p:blipFill>
          <p:spPr bwMode="auto">
            <a:xfrm>
              <a:off x="1331914" y="3809680"/>
              <a:ext cx="1642093" cy="1131489"/>
            </a:xfrm>
            <a:prstGeom prst="rect">
              <a:avLst/>
            </a:prstGeom>
            <a:noFill/>
          </p:spPr>
        </p:pic>
        <p:pic>
          <p:nvPicPr>
            <p:cNvPr id="52" name="Picture 14" descr="http://www.google.ch/url?source=imgres&amp;ct=img&amp;q=http://modules.drs.ch/data/pictures/drs4/international/2012/02-2012/117685.120224_iran_atom.jpg&amp;sa=X&amp;ei=dqSjUOOeLNC3hAevkYD4DQ&amp;ved=0CAQQ8wc4Jg&amp;usg=AFQjCNHTboT94h7CfdOiqfj0evHhzEKUbQ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3348" r="3327"/>
            <a:stretch/>
          </p:blipFill>
          <p:spPr bwMode="auto">
            <a:xfrm>
              <a:off x="4797550" y="5076798"/>
              <a:ext cx="1613257" cy="1089053"/>
            </a:xfrm>
            <a:prstGeom prst="rect">
              <a:avLst/>
            </a:prstGeom>
            <a:noFill/>
          </p:spPr>
        </p:pic>
        <p:pic>
          <p:nvPicPr>
            <p:cNvPr id="53" name="Picture 16" descr="Atom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76094" y="5076798"/>
              <a:ext cx="446455" cy="380234"/>
            </a:xfrm>
            <a:prstGeom prst="rect">
              <a:avLst/>
            </a:prstGeom>
            <a:noFill/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5433" t="2389" r="11696" b="12474"/>
            <a:stretch/>
          </p:blipFill>
          <p:spPr bwMode="auto">
            <a:xfrm>
              <a:off x="4797883" y="3828341"/>
              <a:ext cx="1636801" cy="1110663"/>
            </a:xfrm>
            <a:prstGeom prst="rect">
              <a:avLst/>
            </a:prstGeom>
            <a:noFill/>
            <a:ln w="50800">
              <a:solidFill>
                <a:sysClr val="window" lastClr="FFFFFF"/>
              </a:solidFill>
              <a:miter lim="800000"/>
              <a:headEnd/>
              <a:tailEnd/>
            </a:ln>
          </p:spPr>
        </p:pic>
        <p:pic>
          <p:nvPicPr>
            <p:cNvPr id="24" name="Picture 12" descr="http://www.google.ch/url?source=imgres&amp;ct=img&amp;q=http://www.motherhelpage.com/images/map/worldmap.gif&amp;sa=X&amp;ei=Ldu1UN-1E4T04QTpnYG4Bg&amp;ved=0CAQQ8wc4PQ&amp;usg=AFQjCNHM6CDLaYooItIzagPq_T5k6ElJHA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2399474" y="980729"/>
              <a:ext cx="4764815" cy="2555983"/>
            </a:xfrm>
            <a:prstGeom prst="rect">
              <a:avLst/>
            </a:prstGeom>
            <a:noFill/>
          </p:spPr>
        </p:pic>
        <p:sp>
          <p:nvSpPr>
            <p:cNvPr id="41" name="Ellipse 40"/>
            <p:cNvSpPr/>
            <p:nvPr/>
          </p:nvSpPr>
          <p:spPr>
            <a:xfrm>
              <a:off x="5591447" y="1623615"/>
              <a:ext cx="1203276" cy="1264134"/>
            </a:xfrm>
            <a:prstGeom prst="ellipse">
              <a:avLst/>
            </a:prstGeom>
            <a:solidFill>
              <a:srgbClr val="C00000">
                <a:alpha val="90980"/>
              </a:srgb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4411133" y="1835848"/>
              <a:ext cx="1039193" cy="923791"/>
            </a:xfrm>
            <a:prstGeom prst="ellipse">
              <a:avLst/>
            </a:prstGeom>
            <a:solidFill>
              <a:srgbClr val="C00000">
                <a:alpha val="90980"/>
              </a:srgb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Ellipse 54"/>
            <p:cNvSpPr/>
            <p:nvPr/>
          </p:nvSpPr>
          <p:spPr>
            <a:xfrm>
              <a:off x="4702857" y="1793401"/>
              <a:ext cx="1039193" cy="923791"/>
            </a:xfrm>
            <a:prstGeom prst="ellipse">
              <a:avLst/>
            </a:prstGeom>
            <a:solidFill>
              <a:srgbClr val="C00000">
                <a:alpha val="90980"/>
              </a:srgb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4125484" y="1719312"/>
              <a:ext cx="984499" cy="875170"/>
            </a:xfrm>
            <a:prstGeom prst="ellipse">
              <a:avLst/>
            </a:prstGeom>
            <a:solidFill>
              <a:srgbClr val="C00000">
                <a:alpha val="90980"/>
              </a:srgb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8" name="Picture 2" descr="File:China Military Budget 2012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16217" y="3847391"/>
              <a:ext cx="2307271" cy="2313249"/>
            </a:xfrm>
            <a:prstGeom prst="rect">
              <a:avLst/>
            </a:prstGeom>
            <a:noFill/>
          </p:spPr>
        </p:pic>
        <p:pic>
          <p:nvPicPr>
            <p:cNvPr id="4098" name="Picture 2" descr="http://www.welt.de/img/literarischewelt/crop101211953/0748727290-ci3x2l-w620/Israel-Teaser-DW-Kultur-Kiryat-Shmona.jpg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t="3393" r="9864"/>
            <a:stretch/>
          </p:blipFill>
          <p:spPr bwMode="auto">
            <a:xfrm>
              <a:off x="3084216" y="3810854"/>
              <a:ext cx="1597605" cy="1140611"/>
            </a:xfrm>
            <a:prstGeom prst="rect">
              <a:avLst/>
            </a:prstGeom>
            <a:noFill/>
          </p:spPr>
        </p:pic>
        <p:pic>
          <p:nvPicPr>
            <p:cNvPr id="44034" name="Picture 2" descr="http://t1.gstatic.com/images?q=tbn:ANd9GcTEVmNhY7q1JA7WitDNsu0TGXcs5dEyhJhWbzy84aB7eMXg-syZQGwwJoMaoQ"/>
            <p:cNvPicPr>
              <a:picLocks noChangeAspect="1" noChangeArrowheads="1"/>
            </p:cNvPicPr>
            <p:nvPr/>
          </p:nvPicPr>
          <p:blipFill rotWithShape="1">
            <a:blip r:embed="rId12" cstate="print"/>
            <a:srcRect t="11132"/>
            <a:stretch/>
          </p:blipFill>
          <p:spPr bwMode="auto">
            <a:xfrm>
              <a:off x="1315009" y="5066839"/>
              <a:ext cx="1658999" cy="1104319"/>
            </a:xfrm>
            <a:prstGeom prst="rect">
              <a:avLst/>
            </a:prstGeom>
            <a:noFill/>
          </p:spPr>
        </p:pic>
        <p:pic>
          <p:nvPicPr>
            <p:cNvPr id="57" name="Picture 2" descr="http://4.bp.blogspot.com/-dkrufyUP1XA/Twkdw3u-K5I/AAAAAAAAKSs/onSkwIsbKJk/s1600/aryag+aircraft+carrier%252Cvaryag+carrier%252Caircraft+carrier+varyag%252Ccarrier+varyag%252Cchina+aircraft+carrier%252Cchinese+aircraft+carrier.jpg"/>
            <p:cNvPicPr>
              <a:picLocks noChangeAspect="1" noChangeArrowheads="1"/>
            </p:cNvPicPr>
            <p:nvPr/>
          </p:nvPicPr>
          <p:blipFill>
            <a:blip r:embed="rId13" cstate="print"/>
            <a:srcRect l="8824" t="10377" r="5882" b="24675"/>
            <a:stretch>
              <a:fillRect/>
            </a:stretch>
          </p:blipFill>
          <p:spPr bwMode="auto">
            <a:xfrm>
              <a:off x="6876256" y="4177655"/>
              <a:ext cx="1425733" cy="64132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961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Konflikte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</p:txBody>
      </p:sp>
      <p:pic>
        <p:nvPicPr>
          <p:cNvPr id="5" name="Grafik 13" descr="\\IFC1.IFR.INTRA2.ADMIN.CH\Shares\Teams\ASTAB-STABCDA-SGCDAFOV-BHO\STAB\Beiträge CDA\Referate\Folien\2014\140820 Lions Club Sense Kaiseregg\Folie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6883028" cy="4309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/>
          <p:nvPr/>
        </p:nvSpPr>
        <p:spPr>
          <a:xfrm>
            <a:off x="107504" y="332656"/>
            <a:ext cx="9541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CH" dirty="0"/>
              <a:t>Krisen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755576" y="1340768"/>
            <a:ext cx="7509520" cy="5185295"/>
            <a:chOff x="1331913" y="980729"/>
            <a:chExt cx="7509520" cy="5185295"/>
          </a:xfrm>
        </p:grpSpPr>
        <p:pic>
          <p:nvPicPr>
            <p:cNvPr id="15" name="Picture 12" descr="http://www.google.ch/url?source=imgres&amp;ct=img&amp;q=http://www.motherhelpage.com/images/map/worldmap.gif&amp;sa=X&amp;ei=Ldu1UN-1E4T04QTpnYG4Bg&amp;ved=0CAQQ8wc4PQ&amp;usg=AFQjCNHM6CDLaYooItIzagPq_T5k6ElJHA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399474" y="980729"/>
              <a:ext cx="4764815" cy="2555983"/>
            </a:xfrm>
            <a:prstGeom prst="rect">
              <a:avLst/>
            </a:prstGeom>
            <a:noFill/>
          </p:spPr>
        </p:pic>
        <p:sp>
          <p:nvSpPr>
            <p:cNvPr id="70" name="Ellipse 69"/>
            <p:cNvSpPr/>
            <p:nvPr/>
          </p:nvSpPr>
          <p:spPr>
            <a:xfrm>
              <a:off x="4192896" y="1327024"/>
              <a:ext cx="1243200" cy="1124799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3" name="Picture 23" descr="http://diepresse.com/images/uploads/3/7/0/545648/rechtsruck_wahlen_ungarn_erwartet_jobbik_rechtsextreme20100311111933.jpg"/>
            <p:cNvPicPr>
              <a:picLocks noChangeAspect="1" noChangeArrowheads="1"/>
            </p:cNvPicPr>
            <p:nvPr/>
          </p:nvPicPr>
          <p:blipFill>
            <a:blip r:embed="rId4" cstate="print"/>
            <a:srcRect r="10314"/>
            <a:stretch>
              <a:fillRect/>
            </a:stretch>
          </p:blipFill>
          <p:spPr bwMode="auto">
            <a:xfrm>
              <a:off x="1331913" y="5048220"/>
              <a:ext cx="1669775" cy="1117084"/>
            </a:xfrm>
            <a:prstGeom prst="rect">
              <a:avLst/>
            </a:prstGeom>
            <a:noFill/>
            <a:ln w="50800">
              <a:solidFill>
                <a:sysClr val="window" lastClr="FFFFFF"/>
              </a:solidFill>
            </a:ln>
          </p:spPr>
        </p:pic>
        <p:pic>
          <p:nvPicPr>
            <p:cNvPr id="74" name="Picture 7" descr="http://www.handelszeitung.ch/sites/handelszeitung.ch/files/imagecache/content-leadimage/lead_image/spanien22.jpg"/>
            <p:cNvPicPr>
              <a:picLocks noChangeAspect="1" noChangeArrowheads="1"/>
            </p:cNvPicPr>
            <p:nvPr/>
          </p:nvPicPr>
          <p:blipFill>
            <a:blip r:embed="rId5" cstate="print"/>
            <a:srcRect l="6899"/>
            <a:stretch>
              <a:fillRect/>
            </a:stretch>
          </p:blipFill>
          <p:spPr bwMode="auto">
            <a:xfrm>
              <a:off x="3131841" y="5046646"/>
              <a:ext cx="1736921" cy="1119378"/>
            </a:xfrm>
            <a:prstGeom prst="rect">
              <a:avLst/>
            </a:prstGeom>
            <a:noFill/>
            <a:ln w="50800">
              <a:solidFill>
                <a:sysClr val="window" lastClr="FFFFFF"/>
              </a:solidFill>
            </a:ln>
          </p:spPr>
        </p:pic>
        <p:pic>
          <p:nvPicPr>
            <p:cNvPr id="75" name="Picture 19" descr="http://sosheimat.files.wordpress.com/2012/05/cc6d4491-6e04-4d8e-833a-b828de774e4b-444x333.jp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r="7953" b="20416"/>
            <a:stretch/>
          </p:blipFill>
          <p:spPr bwMode="auto">
            <a:xfrm>
              <a:off x="5018106" y="5054480"/>
              <a:ext cx="1714135" cy="1111542"/>
            </a:xfrm>
            <a:prstGeom prst="rect">
              <a:avLst/>
            </a:prstGeom>
            <a:noFill/>
            <a:ln w="50800">
              <a:solidFill>
                <a:sysClr val="window" lastClr="FFFFFF"/>
              </a:solidFill>
            </a:ln>
          </p:spPr>
        </p:pic>
        <p:pic>
          <p:nvPicPr>
            <p:cNvPr id="76" name="Picture 2" descr="C:\Users\U80719351\AppData\Local\Microsoft\Windows\Temporary Internet Files\Content.Outlook\0BAWK70K\Europa_Lahmgelegt_Bild_2012_11_14.jpg"/>
            <p:cNvPicPr>
              <a:picLocks noChangeAspect="1" noChangeArrowheads="1"/>
            </p:cNvPicPr>
            <p:nvPr/>
          </p:nvPicPr>
          <p:blipFill>
            <a:blip r:embed="rId7" cstate="print"/>
            <a:srcRect r="2444"/>
            <a:stretch>
              <a:fillRect/>
            </a:stretch>
          </p:blipFill>
          <p:spPr bwMode="auto">
            <a:xfrm>
              <a:off x="6847074" y="2481007"/>
              <a:ext cx="1943893" cy="522521"/>
            </a:xfrm>
            <a:prstGeom prst="rect">
              <a:avLst/>
            </a:prstGeom>
            <a:noFill/>
          </p:spPr>
        </p:pic>
        <p:pic>
          <p:nvPicPr>
            <p:cNvPr id="78" name="Picture 6" descr="http://www.google.ch/url?source=imgres&amp;ct=img&amp;q=http://leadership-company.at/blog/wp-content/uploads/2011/11/Euro.jpg&amp;sa=X&amp;ei=B5yjUPnGEcXLhAf44IHgAg&amp;ved=0CAQQ8wc4AQ&amp;usg=AFQjCNFDKgbVdgLOOI8geLfVMhkO7ROffA"/>
            <p:cNvPicPr>
              <a:picLocks noChangeAspect="1" noChangeArrowheads="1"/>
            </p:cNvPicPr>
            <p:nvPr/>
          </p:nvPicPr>
          <p:blipFill>
            <a:blip r:embed="rId8" cstate="print"/>
            <a:srcRect r="1807"/>
            <a:stretch>
              <a:fillRect/>
            </a:stretch>
          </p:blipFill>
          <p:spPr bwMode="auto">
            <a:xfrm>
              <a:off x="6876258" y="3091547"/>
              <a:ext cx="1943893" cy="1263611"/>
            </a:xfrm>
            <a:prstGeom prst="rect">
              <a:avLst/>
            </a:prstGeom>
            <a:noFill/>
          </p:spPr>
        </p:pic>
        <p:pic>
          <p:nvPicPr>
            <p:cNvPr id="79" name="Picture 8" descr="http://www.google.ch/url?source=imgres&amp;ct=img&amp;q=http://media9.news.ch/news/680/248469-KE20031216_07.jpg&amp;sa=X&amp;ei=-pyjUKT6E4K4hAerr4DYCQ&amp;ved=0CAQQ8wc4IQ&amp;usg=AFQjCNHW891YIjx29CuU6JYJ27jwyMmIHg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r="25318"/>
            <a:stretch/>
          </p:blipFill>
          <p:spPr bwMode="auto">
            <a:xfrm>
              <a:off x="3131841" y="3659908"/>
              <a:ext cx="1736921" cy="1292826"/>
            </a:xfrm>
            <a:prstGeom prst="rect">
              <a:avLst/>
            </a:prstGeom>
            <a:noFill/>
          </p:spPr>
        </p:pic>
        <p:pic>
          <p:nvPicPr>
            <p:cNvPr id="80" name="Picture 10" descr="http://1.bp.blogspot.com/_VTb0S_3Jrsg/TBvapKwz2aI/AAAAAAAAByo/AwpTu748q5Y/s1600/spanien.jpg"/>
            <p:cNvPicPr>
              <a:picLocks noChangeAspect="1" noChangeArrowheads="1"/>
            </p:cNvPicPr>
            <p:nvPr/>
          </p:nvPicPr>
          <p:blipFill>
            <a:blip r:embed="rId10" cstate="print"/>
            <a:srcRect t="13777" r="2048"/>
            <a:stretch>
              <a:fillRect/>
            </a:stretch>
          </p:blipFill>
          <p:spPr bwMode="auto">
            <a:xfrm>
              <a:off x="6876257" y="4435986"/>
              <a:ext cx="1965176" cy="1729865"/>
            </a:xfrm>
            <a:prstGeom prst="rect">
              <a:avLst/>
            </a:prstGeom>
            <a:noFill/>
          </p:spPr>
        </p:pic>
        <p:pic>
          <p:nvPicPr>
            <p:cNvPr id="81" name="Picture 12" descr="http://www.google.ch/url?source=imgres&amp;ct=img&amp;q=http://media.de.indymedia.org/images/2007/12/202991.jpg&amp;sa=X&amp;ei=Jp-jULnIE9GFhQeJmICIBQ&amp;ved=0CAQQ8wc4Dg&amp;usg=AFQjCNG_Sc13tez9_Yqtg5YewXp1TxQawA"/>
            <p:cNvPicPr>
              <a:picLocks noChangeAspect="1" noChangeArrowheads="1"/>
            </p:cNvPicPr>
            <p:nvPr/>
          </p:nvPicPr>
          <p:blipFill>
            <a:blip r:embed="rId11" cstate="print"/>
            <a:srcRect l="8146" r="2493"/>
            <a:stretch>
              <a:fillRect/>
            </a:stretch>
          </p:blipFill>
          <p:spPr bwMode="auto">
            <a:xfrm>
              <a:off x="1337554" y="3659908"/>
              <a:ext cx="1664135" cy="1272349"/>
            </a:xfrm>
            <a:prstGeom prst="rect">
              <a:avLst/>
            </a:prstGeom>
            <a:noFill/>
          </p:spPr>
        </p:pic>
        <p:pic>
          <p:nvPicPr>
            <p:cNvPr id="82" name="Picture 14" descr="http://www.google.ch/url?source=imgres&amp;ct=img&amp;q=http://www.welt.de/img/politik/crop100472255/7240712934-ci3x2l-w580-aoriginal-h386-l0/franke-IIdemonstranten-DW-Vermischtes-Marseille.jpg&amp;sa=X&amp;ei=CqCjUJ7UIu744QT18oGYAQ&amp;ved=0CAQQ8wc4AQ&amp;usg=AFQjCNEUP3ZIRuEY0gmchun7gx01jeea2Q"/>
            <p:cNvPicPr>
              <a:picLocks noChangeAspect="1" noChangeArrowheads="1"/>
            </p:cNvPicPr>
            <p:nvPr/>
          </p:nvPicPr>
          <p:blipFill>
            <a:blip r:embed="rId12" cstate="print"/>
            <a:srcRect r="11577"/>
            <a:stretch>
              <a:fillRect/>
            </a:stretch>
          </p:blipFill>
          <p:spPr bwMode="auto">
            <a:xfrm>
              <a:off x="5014555" y="3659908"/>
              <a:ext cx="1717685" cy="12928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904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/>
          <p:nvPr/>
        </p:nvSpPr>
        <p:spPr>
          <a:xfrm>
            <a:off x="53670" y="332656"/>
            <a:ext cx="185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Katastrophen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755576" y="1412776"/>
            <a:ext cx="7648187" cy="5265865"/>
            <a:chOff x="1316300" y="1089041"/>
            <a:chExt cx="7648187" cy="5265865"/>
          </a:xfrm>
        </p:grpSpPr>
        <p:pic>
          <p:nvPicPr>
            <p:cNvPr id="34" name="Picture 4" descr="http://www.google.ch/url?source=imgres&amp;ct=img&amp;q=http://www.msf.ch/fileadmin/msf/images/articles/2010/08/20100802_pakistan_flood_update_003.jpg&amp;sa=X&amp;ei=7qajUPLvJcXe4QTv5IDwCw&amp;ved=0CAQQ8wc4VQ&amp;usg=AFQjCNHopAO1tP0t7Yh6j_rcdjVg12O6u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9212" r="9441"/>
            <a:stretch/>
          </p:blipFill>
          <p:spPr bwMode="auto">
            <a:xfrm>
              <a:off x="7145859" y="4449134"/>
              <a:ext cx="1683923" cy="1572255"/>
            </a:xfrm>
            <a:prstGeom prst="rect">
              <a:avLst/>
            </a:prstGeom>
            <a:noFill/>
          </p:spPr>
        </p:pic>
        <p:pic>
          <p:nvPicPr>
            <p:cNvPr id="35" name="Picture 6" descr="http://www.google.ch/url?source=imgres&amp;ct=img&amp;q=http://auswandern-nach-thailand.info/wp-content/uploads/2011/03/japan-erdbeben-tsunami-supergau_10.jpg&amp;sa=X&amp;ei=YaejUKe3NbGO4gSjp4CQBQ&amp;ved=0CAQQ8wc4Mw&amp;usg=AFQjCNGTBrGpfRtdR1Dq-yQZWOCy8VnNaw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6375" r="25853"/>
            <a:stretch/>
          </p:blipFill>
          <p:spPr bwMode="auto">
            <a:xfrm>
              <a:off x="3844220" y="4427946"/>
              <a:ext cx="1594555" cy="1562632"/>
            </a:xfrm>
            <a:prstGeom prst="rect">
              <a:avLst/>
            </a:prstGeom>
            <a:noFill/>
          </p:spPr>
        </p:pic>
        <p:pic>
          <p:nvPicPr>
            <p:cNvPr id="36" name="Picture 8" descr="http://www.google.ch/url?source=imgres&amp;ct=img&amp;q=http://www.merkur-online.de/bilder/2011/03/13/1158775/1231227905-erdbeben-tsunami-japan-c09.jpg&amp;sa=X&amp;ei=jqejUIXFOef14QSTkoDIBQ&amp;ved=0CAQQ8wc4TA&amp;usg=AFQjCNGHXMcoCH9P-dwRlzwOvJtDI7JsH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6196" r="11500"/>
            <a:stretch/>
          </p:blipFill>
          <p:spPr bwMode="auto">
            <a:xfrm>
              <a:off x="5528294" y="4437322"/>
              <a:ext cx="1516843" cy="1572306"/>
            </a:xfrm>
            <a:prstGeom prst="rect">
              <a:avLst/>
            </a:prstGeom>
            <a:noFill/>
          </p:spPr>
        </p:pic>
        <p:pic>
          <p:nvPicPr>
            <p:cNvPr id="57" name="Picture 12" descr="http://www.google.ch/url?source=imgres&amp;ct=img&amp;q=http://www.dradio.de/images/21328/landscape/&amp;sa=X&amp;ei=GaijUI-lCYGRhQfzp4CAAg&amp;ved=0CAQQ8wc4Kw&amp;usg=AFQjCNHaEmWFkaSGvaNM-OhcfTAxLL7_QQ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8423" r="18647"/>
            <a:stretch/>
          </p:blipFill>
          <p:spPr bwMode="auto">
            <a:xfrm>
              <a:off x="2441121" y="4427946"/>
              <a:ext cx="1310216" cy="1562632"/>
            </a:xfrm>
            <a:prstGeom prst="rect">
              <a:avLst/>
            </a:prstGeom>
            <a:noFill/>
          </p:spPr>
        </p:pic>
        <p:pic>
          <p:nvPicPr>
            <p:cNvPr id="58" name="Picture 14" descr="http://www.google.ch/url?source=imgres&amp;ct=img&amp;q=http://file1.npage.de/006467/52/bilder/kobe02.jpg&amp;sa=X&amp;ei=eqijUKv9GpO4hAeFsoDIAg&amp;ved=0CAQQ8wc4GA&amp;usg=AFQjCNHmgvBTsX4DqulHVqj8JoYHKEvrtw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t="10150" r="9992"/>
            <a:stretch/>
          </p:blipFill>
          <p:spPr bwMode="auto">
            <a:xfrm>
              <a:off x="1316300" y="4418273"/>
              <a:ext cx="1049960" cy="1588059"/>
            </a:xfrm>
            <a:prstGeom prst="rect">
              <a:avLst/>
            </a:prstGeom>
            <a:noFill/>
          </p:spPr>
        </p:pic>
        <p:sp>
          <p:nvSpPr>
            <p:cNvPr id="23" name="Ellipse 22"/>
            <p:cNvSpPr/>
            <p:nvPr/>
          </p:nvSpPr>
          <p:spPr>
            <a:xfrm>
              <a:off x="7211913" y="6184528"/>
              <a:ext cx="72008" cy="7183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7268189" y="6093296"/>
              <a:ext cx="16962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 smtClean="0">
                  <a:latin typeface="+mj-lt"/>
                </a:rPr>
                <a:t>= symbolische Beispiele</a:t>
              </a:r>
              <a:endParaRPr lang="de-CH" sz="1100" dirty="0">
                <a:latin typeface="+mj-lt"/>
              </a:endParaRPr>
            </a:p>
          </p:txBody>
        </p:sp>
        <p:pic>
          <p:nvPicPr>
            <p:cNvPr id="46" name="Picture 12" descr="http://www.google.ch/url?source=imgres&amp;ct=img&amp;q=http://www.motherhelpage.com/images/map/worldmap.gif&amp;sa=X&amp;ei=Ldu1UN-1E4T04QTpnYG4Bg&amp;ved=0CAQQ8wc4PQ&amp;usg=AFQjCNHM6CDLaYooItIzagPq_T5k6ElJHA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2399474" y="1089041"/>
              <a:ext cx="4764815" cy="2555983"/>
            </a:xfrm>
            <a:prstGeom prst="rect">
              <a:avLst/>
            </a:prstGeom>
            <a:noFill/>
          </p:spPr>
        </p:pic>
        <p:grpSp>
          <p:nvGrpSpPr>
            <p:cNvPr id="21" name="Gruppieren 20"/>
            <p:cNvGrpSpPr/>
            <p:nvPr/>
          </p:nvGrpSpPr>
          <p:grpSpPr>
            <a:xfrm>
              <a:off x="3146699" y="1809122"/>
              <a:ext cx="3434460" cy="1317327"/>
              <a:chOff x="2195736" y="2420888"/>
              <a:chExt cx="5256584" cy="2016224"/>
            </a:xfrm>
            <a:solidFill>
              <a:srgbClr val="C00000"/>
            </a:solidFill>
          </p:grpSpPr>
          <p:sp>
            <p:nvSpPr>
              <p:cNvPr id="22" name="Ellipse 21"/>
              <p:cNvSpPr/>
              <p:nvPr/>
            </p:nvSpPr>
            <p:spPr>
              <a:xfrm>
                <a:off x="2195736" y="3068960"/>
                <a:ext cx="144016" cy="144016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3203848" y="3501008"/>
                <a:ext cx="144016" cy="144016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4427984" y="3429000"/>
                <a:ext cx="144016" cy="144016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4283968" y="2924944"/>
                <a:ext cx="144016" cy="144016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4572000" y="2708920"/>
                <a:ext cx="144016" cy="144016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3108090" y="2757178"/>
                <a:ext cx="144016" cy="144016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6516216" y="3429000"/>
                <a:ext cx="144016" cy="144016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7308304" y="4293096"/>
                <a:ext cx="144016" cy="144016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5220072" y="2420888"/>
                <a:ext cx="144016" cy="144016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12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/>
              <a:t>Warum braucht die Schweiz eine Armee?</a:t>
            </a:r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</p:txBody>
      </p:sp>
      <p:pic>
        <p:nvPicPr>
          <p:cNvPr id="6" name="Grafik 2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132856"/>
            <a:ext cx="6048672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/>
              <a:t>Warum braucht die Schweiz eine Armee?</a:t>
            </a:r>
          </a:p>
          <a:p>
            <a:pPr eaLnBrk="1" hangingPunct="1"/>
            <a:endParaRPr lang="de-DE" altLang="de-DE" sz="2800" b="1" dirty="0" smtClean="0"/>
          </a:p>
          <a:p>
            <a:r>
              <a:rPr lang="de-CH" sz="2800" b="1" dirty="0" smtClean="0"/>
              <a:t>Also: </a:t>
            </a:r>
          </a:p>
          <a:p>
            <a:r>
              <a:rPr lang="de-CH" sz="2800" dirty="0" smtClean="0"/>
              <a:t>Wer nicht selbst für Sicherheit sorgt, ist der Geschichte</a:t>
            </a:r>
          </a:p>
          <a:p>
            <a:r>
              <a:rPr lang="de-CH" sz="2800" dirty="0" smtClean="0"/>
              <a:t>ausgeliefert.</a:t>
            </a:r>
          </a:p>
          <a:p>
            <a:pPr eaLnBrk="1" hangingPunct="1"/>
            <a:endParaRPr lang="de-DE" altLang="de-DE" sz="2800" b="1" dirty="0" smtClean="0"/>
          </a:p>
          <a:p>
            <a:pPr eaLnBrk="1" hangingPunct="1"/>
            <a:r>
              <a:rPr lang="de-DE" altLang="de-DE" sz="900" i="1" dirty="0" smtClean="0"/>
              <a:t>Zitat: André Blattmann, Chef der Armee</a:t>
            </a:r>
          </a:p>
          <a:p>
            <a:pPr eaLnBrk="1" hangingPunct="1"/>
            <a:endParaRPr lang="de-DE" altLang="de-DE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652" y="78954"/>
            <a:ext cx="7461251" cy="989013"/>
          </a:xfrm>
        </p:spPr>
        <p:txBody>
          <a:bodyPr/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de-CH" dirty="0" smtClean="0"/>
              <a:t>Wie schützt sich unser Land vor</a:t>
            </a:r>
            <a:br>
              <a:rPr lang="de-CH" dirty="0" smtClean="0"/>
            </a:br>
            <a:r>
              <a:rPr lang="de-CH" dirty="0" smtClean="0"/>
              <a:t>solchen Risiken?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395536" y="1412776"/>
            <a:ext cx="7567789" cy="4824893"/>
            <a:chOff x="1235249" y="1412776"/>
            <a:chExt cx="7567789" cy="4824893"/>
          </a:xfrm>
        </p:grpSpPr>
        <p:sp>
          <p:nvSpPr>
            <p:cNvPr id="95" name="Ellipse 94"/>
            <p:cNvSpPr/>
            <p:nvPr/>
          </p:nvSpPr>
          <p:spPr bwMode="auto">
            <a:xfrm rot="20888969">
              <a:off x="1882552" y="2163319"/>
              <a:ext cx="3456384" cy="2376264"/>
            </a:xfrm>
            <a:prstGeom prst="ellips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6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1331914" y="5207299"/>
              <a:ext cx="5256311" cy="1030370"/>
            </a:xfrm>
            <a:prstGeom prst="rect">
              <a:avLst/>
            </a:prstGeom>
            <a:solidFill>
              <a:srgbClr val="6A7431"/>
            </a:solidFill>
            <a:ln w="38100" cap="flat" cmpd="sng" algn="ctr">
              <a:solidFill>
                <a:srgbClr val="6A74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6000" b="0" i="0" u="none" strike="noStrike" cap="none" normalizeH="0" baseline="0" dirty="0" smtClean="0">
                <a:ln>
                  <a:noFill/>
                </a:ln>
                <a:effectLst/>
                <a:latin typeface="Times" pitchFamily="18" charset="0"/>
              </a:endParaRP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6709075" y="2074565"/>
              <a:ext cx="2093963" cy="4133031"/>
              <a:chOff x="6516216" y="1854449"/>
              <a:chExt cx="2286822" cy="4513693"/>
            </a:xfrm>
          </p:grpSpPr>
          <p:pic>
            <p:nvPicPr>
              <p:cNvPr id="7" name="Grafik 6" descr="Bat%2029%201.jpg"/>
              <p:cNvPicPr>
                <a:picLocks noChangeAspect="1"/>
              </p:cNvPicPr>
              <p:nvPr/>
            </p:nvPicPr>
            <p:blipFill>
              <a:blip r:embed="rId3" cstate="print"/>
              <a:srcRect r="980" b="41169"/>
              <a:stretch>
                <a:fillRect/>
              </a:stretch>
            </p:blipFill>
            <p:spPr>
              <a:xfrm>
                <a:off x="6521799" y="2959669"/>
                <a:ext cx="2281238" cy="1016521"/>
              </a:xfrm>
              <a:prstGeom prst="rect">
                <a:avLst/>
              </a:prstGeom>
              <a:ln w="38100">
                <a:solidFill>
                  <a:srgbClr val="6A7431"/>
                </a:solidFill>
              </a:ln>
            </p:spPr>
          </p:pic>
          <p:pic>
            <p:nvPicPr>
              <p:cNvPr id="9" name="Picture 10" descr="\\IFC1.IFR.INTRA2.ADMIN.CH\Shares\Teams\ASTAB-STABAF-KOMMV-OE\KOMM\10_TrpKommV\AusbModul_EinhKdt_WEA\03_Referat_WEA\Bilder\web\web_4849_0195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980"/>
              <a:stretch>
                <a:fillRect/>
              </a:stretch>
            </p:blipFill>
            <p:spPr bwMode="auto">
              <a:xfrm>
                <a:off x="6521799" y="1854449"/>
                <a:ext cx="2281238" cy="972210"/>
              </a:xfrm>
              <a:prstGeom prst="rect">
                <a:avLst/>
              </a:prstGeom>
              <a:noFill/>
              <a:ln w="38100">
                <a:solidFill>
                  <a:srgbClr val="6A7431"/>
                </a:solidFill>
                <a:miter lim="800000"/>
                <a:headEnd/>
                <a:tailEnd/>
              </a:ln>
            </p:spPr>
          </p:pic>
          <p:pic>
            <p:nvPicPr>
              <p:cNvPr id="11" name="Grafik 10" descr="564202_beaver9.jpg"/>
              <p:cNvPicPr>
                <a:picLocks noChangeAspect="1"/>
              </p:cNvPicPr>
              <p:nvPr/>
            </p:nvPicPr>
            <p:blipFill>
              <a:blip r:embed="rId5" cstate="print"/>
              <a:srcRect l="-449" t="29243" r="2780" b="12280"/>
              <a:stretch>
                <a:fillRect/>
              </a:stretch>
            </p:blipFill>
            <p:spPr>
              <a:xfrm>
                <a:off x="6521800" y="4132202"/>
                <a:ext cx="2281237" cy="1025105"/>
              </a:xfrm>
              <a:prstGeom prst="rect">
                <a:avLst/>
              </a:prstGeom>
              <a:ln w="38100">
                <a:solidFill>
                  <a:srgbClr val="6A7431"/>
                </a:solidFill>
              </a:ln>
            </p:spPr>
          </p:pic>
          <p:pic>
            <p:nvPicPr>
              <p:cNvPr id="13" name="Grafik 12" descr="Armee-Rekrutenschule-Militaer-RS-Soldaten.jpg"/>
              <p:cNvPicPr>
                <a:picLocks noChangeAspect="1"/>
              </p:cNvPicPr>
              <p:nvPr/>
            </p:nvPicPr>
            <p:blipFill>
              <a:blip r:embed="rId6" cstate="print"/>
              <a:srcRect b="16634"/>
              <a:stretch>
                <a:fillRect/>
              </a:stretch>
            </p:blipFill>
            <p:spPr>
              <a:xfrm>
                <a:off x="6516216" y="5296520"/>
                <a:ext cx="2286822" cy="1071622"/>
              </a:xfrm>
              <a:prstGeom prst="rect">
                <a:avLst/>
              </a:prstGeom>
              <a:ln w="38100">
                <a:solidFill>
                  <a:srgbClr val="6A7431"/>
                </a:solidFill>
              </a:ln>
            </p:spPr>
          </p:pic>
        </p:grpSp>
        <p:sp>
          <p:nvSpPr>
            <p:cNvPr id="14" name="Textfeld 13"/>
            <p:cNvSpPr txBox="1"/>
            <p:nvPr/>
          </p:nvSpPr>
          <p:spPr>
            <a:xfrm>
              <a:off x="1418507" y="5174026"/>
              <a:ext cx="43300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CH" sz="2000" b="1" dirty="0" smtClean="0">
                  <a:solidFill>
                    <a:schemeClr val="bg1"/>
                  </a:solidFill>
                  <a:latin typeface="+mj-lt"/>
                </a:rPr>
                <a:t>Armee  =  täglich im Einsatz </a:t>
              </a:r>
            </a:p>
            <a:p>
              <a:pPr>
                <a:lnSpc>
                  <a:spcPct val="150000"/>
                </a:lnSpc>
              </a:pPr>
              <a:r>
                <a:rPr lang="de-CH" sz="2000" b="1" u="sng" dirty="0" smtClean="0">
                  <a:solidFill>
                    <a:schemeClr val="bg1"/>
                  </a:solidFill>
                  <a:latin typeface="+mj-lt"/>
                </a:rPr>
                <a:t>und</a:t>
              </a:r>
              <a:r>
                <a:rPr lang="de-CH" sz="2000" b="1" dirty="0" smtClean="0">
                  <a:solidFill>
                    <a:schemeClr val="bg1"/>
                  </a:solidFill>
                  <a:latin typeface="+mj-lt"/>
                </a:rPr>
                <a:t>: einzige strategische Reserve</a:t>
              </a:r>
              <a:endParaRPr lang="de-CH" sz="2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235249" y="1412776"/>
              <a:ext cx="5068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800" b="1" dirty="0" smtClean="0">
                  <a:solidFill>
                    <a:srgbClr val="FF0000"/>
                  </a:solidFill>
                  <a:latin typeface="+mj-lt"/>
                </a:rPr>
                <a:t>Instrumente der schweizerischen Sicherheitspolitik</a:t>
              </a:r>
              <a:endParaRPr lang="de-CH" sz="1800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22" name="Gerade Verbindung 93"/>
            <p:cNvCxnSpPr>
              <a:cxnSpLocks noChangeShapeType="1"/>
              <a:stCxn id="34" idx="1"/>
            </p:cNvCxnSpPr>
            <p:nvPr/>
          </p:nvCxnSpPr>
          <p:spPr bwMode="auto">
            <a:xfrm flipH="1" flipV="1">
              <a:off x="3394893" y="3191310"/>
              <a:ext cx="719907" cy="479194"/>
            </a:xfrm>
            <a:prstGeom prst="line">
              <a:avLst/>
            </a:prstGeom>
            <a:noFill/>
            <a:ln w="38100" algn="ctr">
              <a:solidFill>
                <a:srgbClr val="FFC000">
                  <a:alpha val="80000"/>
                </a:srgbClr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" name="Gerade Verbindung 79"/>
            <p:cNvCxnSpPr>
              <a:cxnSpLocks noChangeShapeType="1"/>
            </p:cNvCxnSpPr>
            <p:nvPr/>
          </p:nvCxnSpPr>
          <p:spPr bwMode="auto">
            <a:xfrm>
              <a:off x="2804009" y="2543238"/>
              <a:ext cx="590887" cy="602132"/>
            </a:xfrm>
            <a:prstGeom prst="line">
              <a:avLst/>
            </a:prstGeom>
            <a:noFill/>
            <a:ln w="38100" algn="ctr">
              <a:solidFill>
                <a:srgbClr val="FFC000">
                  <a:alpha val="79999"/>
                </a:srgb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5" name="Gerade Verbindung 90"/>
            <p:cNvCxnSpPr>
              <a:cxnSpLocks noChangeShapeType="1"/>
            </p:cNvCxnSpPr>
            <p:nvPr/>
          </p:nvCxnSpPr>
          <p:spPr bwMode="auto">
            <a:xfrm flipH="1">
              <a:off x="3394893" y="3119302"/>
              <a:ext cx="575891" cy="72008"/>
            </a:xfrm>
            <a:prstGeom prst="line">
              <a:avLst/>
            </a:prstGeom>
            <a:noFill/>
            <a:ln w="38100" algn="ctr">
              <a:solidFill>
                <a:srgbClr val="FFC000">
                  <a:alpha val="80000"/>
                </a:srgb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6" name="Gerade Verbindung 97"/>
            <p:cNvCxnSpPr>
              <a:cxnSpLocks noChangeShapeType="1"/>
            </p:cNvCxnSpPr>
            <p:nvPr/>
          </p:nvCxnSpPr>
          <p:spPr bwMode="auto">
            <a:xfrm flipH="1" flipV="1">
              <a:off x="3394893" y="3263317"/>
              <a:ext cx="791915" cy="916226"/>
            </a:xfrm>
            <a:prstGeom prst="line">
              <a:avLst/>
            </a:prstGeom>
            <a:noFill/>
            <a:ln w="38100" algn="ctr">
              <a:solidFill>
                <a:srgbClr val="FFC000">
                  <a:alpha val="80000"/>
                </a:srgb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Gerade Verbindung 103"/>
            <p:cNvCxnSpPr>
              <a:cxnSpLocks noChangeShapeType="1"/>
              <a:stCxn id="32" idx="0"/>
            </p:cNvCxnSpPr>
            <p:nvPr/>
          </p:nvCxnSpPr>
          <p:spPr bwMode="auto">
            <a:xfrm flipV="1">
              <a:off x="2283743" y="3099423"/>
              <a:ext cx="1111871" cy="792088"/>
            </a:xfrm>
            <a:prstGeom prst="line">
              <a:avLst/>
            </a:prstGeom>
            <a:noFill/>
            <a:ln w="38100" algn="ctr">
              <a:solidFill>
                <a:srgbClr val="FFC000">
                  <a:alpha val="80000"/>
                </a:srgb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1460796" y="3891511"/>
              <a:ext cx="1645893" cy="278064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de-DE" sz="1800" dirty="0">
                  <a:latin typeface="Arial" charset="0"/>
                </a:rPr>
                <a:t>Zollverwaltung</a:t>
              </a: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3945136" y="2927467"/>
              <a:ext cx="2211040" cy="28803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de-DE" sz="1800" dirty="0">
                  <a:latin typeface="Arial" charset="0"/>
                </a:rPr>
                <a:t>Bevölkerungsschutz</a:t>
              </a:r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1749002" y="2327213"/>
              <a:ext cx="1645893" cy="278064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de-DE" sz="1800" dirty="0" err="1">
                  <a:latin typeface="Arial" charset="0"/>
                </a:rPr>
                <a:t>Aussenpolitik</a:t>
              </a:r>
              <a:endParaRPr lang="de-DE" sz="1800" dirty="0">
                <a:latin typeface="Arial" charset="0"/>
              </a:endParaRPr>
            </a:p>
          </p:txBody>
        </p:sp>
        <p:cxnSp>
          <p:nvCxnSpPr>
            <p:cNvPr id="69" name="Gerade Verbindung 109"/>
            <p:cNvCxnSpPr>
              <a:cxnSpLocks noChangeShapeType="1"/>
              <a:stCxn id="38" idx="3"/>
            </p:cNvCxnSpPr>
            <p:nvPr/>
          </p:nvCxnSpPr>
          <p:spPr bwMode="auto">
            <a:xfrm flipV="1">
              <a:off x="2530624" y="3191311"/>
              <a:ext cx="739635" cy="79328"/>
            </a:xfrm>
            <a:prstGeom prst="line">
              <a:avLst/>
            </a:prstGeom>
            <a:noFill/>
            <a:ln w="38100" algn="ctr">
              <a:solidFill>
                <a:srgbClr val="FFC000">
                  <a:alpha val="80000"/>
                </a:srgb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3944907" y="2277979"/>
              <a:ext cx="1646916" cy="278064"/>
            </a:xfrm>
            <a:prstGeom prst="rect">
              <a:avLst/>
            </a:prstGeom>
            <a:solidFill>
              <a:srgbClr val="6A7431"/>
            </a:solidFill>
            <a:ln w="5715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de-DE" sz="1800" b="1" dirty="0" err="1">
                  <a:solidFill>
                    <a:schemeClr val="bg1"/>
                  </a:solidFill>
                  <a:latin typeface="Arial" charset="0"/>
                </a:rPr>
                <a:t>Armee</a:t>
              </a:r>
            </a:p>
          </p:txBody>
        </p:sp>
        <p:cxnSp>
          <p:nvCxnSpPr>
            <p:cNvPr id="24" name="Gerade Verbindung 87"/>
            <p:cNvCxnSpPr>
              <a:cxnSpLocks noChangeShapeType="1"/>
            </p:cNvCxnSpPr>
            <p:nvPr/>
          </p:nvCxnSpPr>
          <p:spPr bwMode="auto">
            <a:xfrm flipH="1">
              <a:off x="3394896" y="2523359"/>
              <a:ext cx="575888" cy="667950"/>
            </a:xfrm>
            <a:prstGeom prst="line">
              <a:avLst/>
            </a:prstGeom>
            <a:noFill/>
            <a:ln w="38100" algn="ctr">
              <a:solidFill>
                <a:srgbClr val="FFC000">
                  <a:alpha val="80000"/>
                </a:srgb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4114800" y="3531471"/>
              <a:ext cx="1981867" cy="278064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de-DE" sz="1800" dirty="0">
                  <a:latin typeface="Arial" charset="0"/>
                </a:rPr>
                <a:t>Nachrichtendienst</a:t>
              </a: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1418197" y="3119302"/>
              <a:ext cx="1112427" cy="302673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de-DE" sz="1800" dirty="0">
                  <a:latin typeface="Arial" charset="0"/>
                </a:rPr>
                <a:t>Polizei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3754760" y="4107535"/>
              <a:ext cx="1872208" cy="278064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de-DE" sz="1800" dirty="0">
                  <a:latin typeface="Arial" charset="0"/>
                </a:rPr>
                <a:t>Wirtschaftspolitik</a:t>
              </a:r>
            </a:p>
          </p:txBody>
        </p:sp>
        <p:cxnSp>
          <p:nvCxnSpPr>
            <p:cNvPr id="37" name="Gerade Verbindung 103"/>
            <p:cNvCxnSpPr>
              <a:cxnSpLocks noChangeShapeType="1"/>
            </p:cNvCxnSpPr>
            <p:nvPr/>
          </p:nvCxnSpPr>
          <p:spPr bwMode="auto">
            <a:xfrm flipV="1">
              <a:off x="3099452" y="3289593"/>
              <a:ext cx="295443" cy="1157488"/>
            </a:xfrm>
            <a:prstGeom prst="line">
              <a:avLst/>
            </a:prstGeom>
            <a:noFill/>
            <a:ln w="38100" algn="ctr">
              <a:solidFill>
                <a:srgbClr val="FFC000">
                  <a:alpha val="80000"/>
                </a:srgb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pic>
          <p:nvPicPr>
            <p:cNvPr id="31" name="Picture 23" descr="\\IFC1.IFR.INTRA2.ADMIN.CH\Shares\Teams\ASTAB-STABAF-KOMMV-OE\KOMM\14_Audio-Visuelle-MedienV\PPT_Schweizer_Armee\Medien\00_ZEM_Medien_SIPOL\Modul Umsetzung\Grafiken\Grafiken Modul 1(4)\Grafiken Modul 1(4)\20.10.10_1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40199" y="2881530"/>
              <a:ext cx="918079" cy="687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2373947" y="4447080"/>
              <a:ext cx="1189941" cy="278064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de-DE" sz="1800" dirty="0" smtClean="0">
                  <a:latin typeface="Arial" charset="0"/>
                </a:rPr>
                <a:t>Zivildienst</a:t>
              </a:r>
              <a:endParaRPr lang="de-DE" sz="18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48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pic>
        <p:nvPicPr>
          <p:cNvPr id="4" name="Grafik 3" descr="Bil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6912768" cy="520361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5220072" y="1556792"/>
            <a:ext cx="172819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/>
              <a:t>Aufgaben der Armee</a:t>
            </a:r>
          </a:p>
          <a:p>
            <a:pPr eaLnBrk="1" hangingPunct="1"/>
            <a:endParaRPr lang="de-DE" altLang="de-DE" sz="2800" b="1" dirty="0" smtClean="0"/>
          </a:p>
          <a:p>
            <a:pPr eaLnBrk="1" hangingPunct="1"/>
            <a:r>
              <a:rPr lang="de-DE" altLang="de-DE" sz="2800" b="1" dirty="0" smtClean="0"/>
              <a:t>Raumsicherung und Verteidigung</a:t>
            </a:r>
          </a:p>
        </p:txBody>
      </p:sp>
      <p:sp>
        <p:nvSpPr>
          <p:cNvPr id="4" name="Interaktive Schaltfläche: Nächste(r) oder Weiter 3">
            <a:hlinkClick r:id="rId2" highlightClick="1"/>
          </p:cNvPr>
          <p:cNvSpPr/>
          <p:nvPr/>
        </p:nvSpPr>
        <p:spPr bwMode="auto">
          <a:xfrm>
            <a:off x="8783960" y="6425952"/>
            <a:ext cx="360040" cy="43204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pic>
        <p:nvPicPr>
          <p:cNvPr id="22530" name="Picture 2" descr="http://4.bp.blogspot.com/_X5oOVpGlb_k/TVKr3RGuQdI/AAAAAAAAHBw/n3rQTY-9s88/s1600/gui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501008"/>
            <a:ext cx="2670842" cy="1728192"/>
          </a:xfrm>
          <a:prstGeom prst="rect">
            <a:avLst/>
          </a:prstGeom>
          <a:noFill/>
        </p:spPr>
      </p:pic>
      <p:pic>
        <p:nvPicPr>
          <p:cNvPr id="22532" name="Picture 4" descr="http://www.offiziere.ch/wp-content/uploads/paschga-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4293096"/>
            <a:ext cx="2857500" cy="2143125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6012160" y="1628800"/>
            <a:ext cx="2665203" cy="447814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tabLst>
                <a:tab pos="449263" algn="l"/>
              </a:tabLst>
            </a:pPr>
            <a:r>
              <a:rPr lang="de-CH" sz="1800" b="1" dirty="0" smtClean="0">
                <a:solidFill>
                  <a:schemeClr val="tx1"/>
                </a:solidFill>
                <a:latin typeface="+mn-lt"/>
              </a:rPr>
              <a:t>①</a:t>
            </a: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 	</a:t>
            </a:r>
            <a:r>
              <a:rPr lang="de-CH" sz="1200" b="1" dirty="0" smtClean="0">
                <a:solidFill>
                  <a:schemeClr val="tx1"/>
                </a:solidFill>
                <a:latin typeface="+mn-lt"/>
              </a:rPr>
              <a:t>Raumsicherung </a:t>
            </a:r>
          </a:p>
          <a:p>
            <a:pPr>
              <a:spcBef>
                <a:spcPts val="0"/>
              </a:spcBef>
              <a:tabLst>
                <a:tab pos="449263" algn="l"/>
              </a:tabLst>
            </a:pPr>
            <a:r>
              <a:rPr lang="de-CH" sz="1200" b="1" dirty="0" smtClean="0">
                <a:solidFill>
                  <a:schemeClr val="tx1"/>
                </a:solidFill>
                <a:latin typeface="+mn-lt"/>
              </a:rPr>
              <a:t>	und Verteidigung</a:t>
            </a:r>
          </a:p>
          <a:p>
            <a:pPr>
              <a:spcBef>
                <a:spcPts val="0"/>
              </a:spcBef>
              <a:tabLst>
                <a:tab pos="449263" algn="l"/>
              </a:tabLst>
            </a:pPr>
            <a:r>
              <a:rPr lang="de-CH" sz="1200" dirty="0" smtClean="0">
                <a:solidFill>
                  <a:schemeClr val="tx1"/>
                </a:solidFill>
                <a:latin typeface="+mn-lt"/>
              </a:rPr>
              <a:t>________________________________</a:t>
            </a:r>
          </a:p>
          <a:p>
            <a:pPr>
              <a:spcBef>
                <a:spcPts val="0"/>
              </a:spcBef>
              <a:tabLst>
                <a:tab pos="449263" algn="l"/>
              </a:tabLst>
            </a:pPr>
            <a:endParaRPr lang="de-CH" sz="12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Eine Raumsicherungsoperation kann bestehen aus: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der Kontrolle des Luftraums;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>
                <a:solidFill>
                  <a:schemeClr val="tx1"/>
                </a:solidFill>
                <a:latin typeface="+mn-lt"/>
              </a:rPr>
              <a:t>d</a:t>
            </a: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em Schutz wichtiger Objekte;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dem Schutz grösserer Grenzabschnitte;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dem Schutz wichtiger Verkehrs-, Kommunikations- und Energieträger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der Bereitstellung grösserer militärischer Kräfte, um den Willen und die Fähigkeit zur Verteidigung unseres Landes zu demonstrieren.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endParaRPr lang="de-CH" sz="11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Bei der Verteidigung geht es darum, einen Angriff auf unser Land abzuwehren. Die Armee hat in diesem Fall: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die Lufthoheit zu wahren, minimal eine gegnerische Luftüberlegenheit über der Schweiz zu verhindern;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das Territorium autonom zu verteidigen;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wichtige Räume und Objekte innerhalb der Schweiz besonderes zu schützen</a:t>
            </a:r>
            <a:endParaRPr lang="de-CH" sz="11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teraktive Schaltfläche: Nächste(r) oder Weiter 3">
            <a:hlinkClick r:id="rId2" highlightClick="1"/>
          </p:cNvPr>
          <p:cNvSpPr/>
          <p:nvPr/>
        </p:nvSpPr>
        <p:spPr bwMode="auto">
          <a:xfrm>
            <a:off x="8783960" y="6425952"/>
            <a:ext cx="360040" cy="43204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63272" cy="4525962"/>
          </a:xfrm>
        </p:spPr>
        <p:txBody>
          <a:bodyPr/>
          <a:lstStyle/>
          <a:p>
            <a:pPr eaLnBrk="1" hangingPunct="1"/>
            <a:r>
              <a:rPr lang="de-DE" altLang="de-DE" sz="2800" b="1" dirty="0" smtClean="0"/>
              <a:t>Aufgaben der Armee</a:t>
            </a:r>
          </a:p>
          <a:p>
            <a:pPr eaLnBrk="1" hangingPunct="1"/>
            <a:endParaRPr lang="de-DE" altLang="de-DE" sz="2800" b="1" dirty="0" smtClean="0"/>
          </a:p>
          <a:p>
            <a:pPr eaLnBrk="1" hangingPunct="1"/>
            <a:r>
              <a:rPr lang="de-CH" sz="2800" b="1" dirty="0"/>
              <a:t>s</a:t>
            </a:r>
            <a:r>
              <a:rPr lang="de-CH" sz="2800" b="1" dirty="0" smtClean="0"/>
              <a:t>ubsidiäre Einsätze zur</a:t>
            </a:r>
          </a:p>
          <a:p>
            <a:pPr eaLnBrk="1" hangingPunct="1"/>
            <a:r>
              <a:rPr lang="de-CH" sz="2800" b="1" dirty="0" smtClean="0"/>
              <a:t>Prävention und Bewältigung </a:t>
            </a:r>
          </a:p>
          <a:p>
            <a:pPr eaLnBrk="1" hangingPunct="1"/>
            <a:r>
              <a:rPr lang="de-CH" sz="2800" b="1" dirty="0" smtClean="0"/>
              <a:t>existenzieller Gefahren</a:t>
            </a:r>
            <a:endParaRPr lang="de-DE" altLang="de-DE" sz="2800" b="1" dirty="0" smtClean="0"/>
          </a:p>
        </p:txBody>
      </p:sp>
      <p:pic>
        <p:nvPicPr>
          <p:cNvPr id="1029" name="Picture 5" descr="http://www.sz.ch/pictures/Unwet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221088"/>
            <a:ext cx="4537612" cy="2304256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6012160" y="1628800"/>
            <a:ext cx="2665203" cy="415498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0"/>
              </a:spcBef>
              <a:tabLst>
                <a:tab pos="449263" algn="l"/>
              </a:tabLst>
            </a:pPr>
            <a:r>
              <a:rPr lang="de-CH" sz="1800" b="1" dirty="0" smtClean="0">
                <a:solidFill>
                  <a:schemeClr val="tx1"/>
                </a:solidFill>
                <a:latin typeface="+mn-lt"/>
              </a:rPr>
              <a:t>②</a:t>
            </a: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de-CH" sz="1200" b="1" dirty="0" smtClean="0">
                <a:solidFill>
                  <a:schemeClr val="tx1"/>
                </a:solidFill>
                <a:latin typeface="+mn-lt"/>
              </a:rPr>
              <a:t>Subsidiäre Einsätze zur Prävention u. Bewältigung existentieller Gefahren</a:t>
            </a:r>
          </a:p>
          <a:p>
            <a:pPr>
              <a:spcBef>
                <a:spcPts val="0"/>
              </a:spcBef>
              <a:tabLst>
                <a:tab pos="449263" algn="l"/>
              </a:tabLst>
            </a:pPr>
            <a:r>
              <a:rPr lang="de-CH" sz="1200" dirty="0" smtClean="0">
                <a:solidFill>
                  <a:schemeClr val="tx1"/>
                </a:solidFill>
                <a:latin typeface="+mn-lt"/>
              </a:rPr>
              <a:t>________________________________</a:t>
            </a:r>
          </a:p>
          <a:p>
            <a:pPr>
              <a:spcBef>
                <a:spcPts val="0"/>
              </a:spcBef>
              <a:tabLst>
                <a:tab pos="449263" algn="l"/>
              </a:tabLst>
            </a:pPr>
            <a:endParaRPr lang="de-CH" sz="12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Die Armee: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übernimmt Bewachungsaufgaben;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schützt die Bevölkerung vor massiver Gewalt;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leistet Hilfe bei Katastrophen und anderen Notlagen;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erbringt diese Einsätze auf Begehren ziviler Behörden, unter deren Einsatzverantwortung und wenn deren Mittel ausgeschöpft sind;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kann nach kurzer Vorbereitung gleichzeitig mehrere Einsätze über längere Zeit durchführen; 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leistet auch im Ausland Katastrophen-hilfe und 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schützt Einrichtungen der Eidgenossen-</a:t>
            </a:r>
            <a:r>
              <a:rPr lang="de-CH" sz="1100" dirty="0" err="1" smtClean="0">
                <a:solidFill>
                  <a:schemeClr val="tx1"/>
                </a:solidFill>
                <a:latin typeface="+mn-lt"/>
              </a:rPr>
              <a:t>schaft</a:t>
            </a: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 im Ausland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endParaRPr lang="de-CH" sz="11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altLang="de-DE" sz="2800" b="1" dirty="0" smtClean="0"/>
              <a:t>Die Bedeutung der Sicherheit</a:t>
            </a:r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endParaRPr lang="de-DE" alt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endParaRPr lang="de-DE" altLang="de-DE" sz="2800" b="1" dirty="0" smtClean="0"/>
          </a:p>
        </p:txBody>
      </p:sp>
      <p:pic>
        <p:nvPicPr>
          <p:cNvPr id="5" name="Picture 16" descr="90206418, altrendo images /Stockbyte"/>
          <p:cNvPicPr>
            <a:picLocks noChangeAspect="1" noChangeArrowheads="1"/>
          </p:cNvPicPr>
          <p:nvPr/>
        </p:nvPicPr>
        <p:blipFill>
          <a:blip r:embed="rId2"/>
          <a:srcRect t="14362"/>
          <a:stretch>
            <a:fillRect/>
          </a:stretch>
        </p:blipFill>
        <p:spPr bwMode="auto">
          <a:xfrm>
            <a:off x="3093839" y="2958182"/>
            <a:ext cx="1787525" cy="22987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14" descr="80283919, Hill Street Studios /Blend Images"/>
          <p:cNvPicPr>
            <a:picLocks noChangeAspect="1" noChangeArrowheads="1"/>
          </p:cNvPicPr>
          <p:nvPr/>
        </p:nvPicPr>
        <p:blipFill>
          <a:blip r:embed="rId3"/>
          <a:srcRect l="30331" t="-24081" r="12666" b="441"/>
          <a:stretch>
            <a:fillRect/>
          </a:stretch>
        </p:blipFill>
        <p:spPr bwMode="auto">
          <a:xfrm>
            <a:off x="5946577" y="3850357"/>
            <a:ext cx="973137" cy="14049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8" descr="78487321, Comstock /Comstock Images"/>
          <p:cNvPicPr>
            <a:picLocks noChangeAspect="1" noChangeArrowheads="1"/>
          </p:cNvPicPr>
          <p:nvPr/>
        </p:nvPicPr>
        <p:blipFill>
          <a:blip r:embed="rId4"/>
          <a:srcRect l="31126" r="8102"/>
          <a:stretch>
            <a:fillRect/>
          </a:stretch>
        </p:blipFill>
        <p:spPr bwMode="auto">
          <a:xfrm>
            <a:off x="558602" y="3005807"/>
            <a:ext cx="2446337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88879717, Jose Luis Pelaez /Iconica"/>
          <p:cNvPicPr>
            <a:picLocks noChangeAspect="1" noChangeArrowheads="1"/>
          </p:cNvPicPr>
          <p:nvPr/>
        </p:nvPicPr>
        <p:blipFill>
          <a:blip r:embed="rId5"/>
          <a:srcRect t="9651"/>
          <a:stretch>
            <a:fillRect/>
          </a:stretch>
        </p:blipFill>
        <p:spPr bwMode="auto">
          <a:xfrm>
            <a:off x="4962327" y="4128169"/>
            <a:ext cx="941387" cy="12811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Rechteck 77"/>
          <p:cNvSpPr>
            <a:spLocks noChangeArrowheads="1"/>
          </p:cNvSpPr>
          <p:nvPr/>
        </p:nvSpPr>
        <p:spPr bwMode="auto">
          <a:xfrm>
            <a:off x="539552" y="5301332"/>
            <a:ext cx="7488237" cy="215900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  <p:pic>
        <p:nvPicPr>
          <p:cNvPr id="10" name="Picture 2" descr="http://www.dale-carnegie.at/cms/downloads/pressebilder/Sujets/Industrie-Halle.jpg"/>
          <p:cNvPicPr>
            <a:picLocks noChangeAspect="1" noChangeArrowheads="1"/>
          </p:cNvPicPr>
          <p:nvPr/>
        </p:nvPicPr>
        <p:blipFill>
          <a:blip r:embed="rId6"/>
          <a:srcRect t="19737" r="18602"/>
          <a:stretch>
            <a:fillRect/>
          </a:stretch>
        </p:blipFill>
        <p:spPr bwMode="auto">
          <a:xfrm>
            <a:off x="4963914" y="3012157"/>
            <a:ext cx="14128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103576752, Henglein and Steets /Cultura"/>
          <p:cNvPicPr>
            <a:picLocks noChangeAspect="1" noChangeArrowheads="1"/>
          </p:cNvPicPr>
          <p:nvPr/>
        </p:nvPicPr>
        <p:blipFill>
          <a:blip r:embed="rId7"/>
          <a:srcRect t="9644" r="14018" b="3319"/>
          <a:stretch>
            <a:fillRect/>
          </a:stretch>
        </p:blipFill>
        <p:spPr bwMode="auto">
          <a:xfrm>
            <a:off x="6467277" y="3007394"/>
            <a:ext cx="15494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35" descr="HBXz8eHS_Pxgen_r_420xA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04864" y="2597819"/>
            <a:ext cx="1055688" cy="10207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2" descr="http://www.gso-online.de/bildmaterial/orchester_hintergrund.jpg"/>
          <p:cNvPicPr>
            <a:picLocks noChangeAspect="1" noChangeArrowheads="1"/>
          </p:cNvPicPr>
          <p:nvPr/>
        </p:nvPicPr>
        <p:blipFill>
          <a:blip r:embed="rId9"/>
          <a:srcRect r="21873"/>
          <a:stretch>
            <a:fillRect/>
          </a:stretch>
        </p:blipFill>
        <p:spPr bwMode="auto">
          <a:xfrm>
            <a:off x="6957814" y="4115469"/>
            <a:ext cx="1058863" cy="1130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/>
              <a:t>Aufgaben der Armee</a:t>
            </a:r>
          </a:p>
          <a:p>
            <a:pPr eaLnBrk="1" hangingPunct="1"/>
            <a:endParaRPr lang="de-DE" altLang="de-DE" sz="2800" b="1" dirty="0" smtClean="0"/>
          </a:p>
          <a:p>
            <a:pPr eaLnBrk="1" hangingPunct="1"/>
            <a:r>
              <a:rPr lang="de-CH" sz="2800" b="1" dirty="0" smtClean="0"/>
              <a:t>Beiträge zur Friedensförderung</a:t>
            </a:r>
          </a:p>
          <a:p>
            <a:pPr eaLnBrk="1" hangingPunct="1"/>
            <a:r>
              <a:rPr lang="de-CH" sz="2800" b="1" dirty="0" smtClean="0"/>
              <a:t> im internationalen Rahmen</a:t>
            </a:r>
            <a:endParaRPr lang="de-DE" altLang="de-DE" sz="2800" b="1" dirty="0" smtClean="0"/>
          </a:p>
        </p:txBody>
      </p:sp>
      <p:sp>
        <p:nvSpPr>
          <p:cNvPr id="4" name="Interaktive Schaltfläche: Nächste(r) oder Weiter 3">
            <a:hlinkClick r:id="rId2" highlightClick="1"/>
          </p:cNvPr>
          <p:cNvSpPr/>
          <p:nvPr/>
        </p:nvSpPr>
        <p:spPr bwMode="auto">
          <a:xfrm>
            <a:off x="8783960" y="6425952"/>
            <a:ext cx="360040" cy="43204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http://www.raini.ch/pictures/kfor/pk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3861048"/>
            <a:ext cx="2232248" cy="2204346"/>
          </a:xfrm>
          <a:prstGeom prst="rect">
            <a:avLst/>
          </a:prstGeom>
          <a:noFill/>
        </p:spPr>
      </p:pic>
      <p:pic>
        <p:nvPicPr>
          <p:cNvPr id="2054" name="Picture 6" descr="http://f.blick.ch/img/aktuell/origs961699/1042539260-w1280-h960/swissco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3573016"/>
            <a:ext cx="2376264" cy="288032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6012160" y="1628800"/>
            <a:ext cx="2665203" cy="3631763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0"/>
              </a:spcBef>
              <a:tabLst>
                <a:tab pos="449263" algn="l"/>
              </a:tabLst>
            </a:pPr>
            <a:r>
              <a:rPr lang="de-CH" sz="1800" b="1" dirty="0" smtClean="0">
                <a:solidFill>
                  <a:schemeClr val="tx1"/>
                </a:solidFill>
                <a:latin typeface="+mn-lt"/>
              </a:rPr>
              <a:t>③</a:t>
            </a:r>
            <a:r>
              <a:rPr lang="de-CH" sz="1800" dirty="0" smtClean="0">
                <a:solidFill>
                  <a:schemeClr val="tx1"/>
                </a:solidFill>
                <a:latin typeface="+mn-lt"/>
              </a:rPr>
              <a:t>	</a:t>
            </a:r>
            <a:r>
              <a:rPr lang="de-CH" sz="1200" b="1" dirty="0" smtClean="0">
                <a:solidFill>
                  <a:schemeClr val="tx1"/>
                </a:solidFill>
                <a:latin typeface="+mn-lt"/>
              </a:rPr>
              <a:t>Beiträge zur Friedensförderung im internationalen Rahmen</a:t>
            </a:r>
          </a:p>
          <a:p>
            <a:pPr>
              <a:spcBef>
                <a:spcPts val="0"/>
              </a:spcBef>
              <a:tabLst>
                <a:tab pos="449263" algn="l"/>
              </a:tabLst>
            </a:pPr>
            <a:r>
              <a:rPr lang="de-CH" sz="1200" dirty="0" smtClean="0">
                <a:solidFill>
                  <a:schemeClr val="tx1"/>
                </a:solidFill>
                <a:latin typeface="+mn-lt"/>
              </a:rPr>
              <a:t>________________________________</a:t>
            </a:r>
          </a:p>
          <a:p>
            <a:pPr>
              <a:spcBef>
                <a:spcPts val="0"/>
              </a:spcBef>
              <a:tabLst>
                <a:tab pos="449263" algn="l"/>
              </a:tabLst>
            </a:pPr>
            <a:endParaRPr lang="de-CH" sz="12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Die Armee: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leistet im Rahmen der internationalen Sicherheitskooperation Beiträge zur Friedensförderung und Krisenbewältigung;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kann nach kurzer Vorbereitungszeit lagegerecht aufgebaute Detachemente über längere Zeit in einem Krisengebiet einsetzen und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bildet diese Verbände einsatzbezogen aus, rüstet sie aus und bewaffnet sie angemessen.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endParaRPr lang="de-CH" sz="11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tabLst>
                <a:tab pos="449263" algn="l"/>
              </a:tabLst>
            </a:pPr>
            <a:r>
              <a:rPr lang="de-CH" sz="1100" dirty="0" smtClean="0">
                <a:solidFill>
                  <a:schemeClr val="tx1"/>
                </a:solidFill>
                <a:latin typeface="+mn-lt"/>
              </a:rPr>
              <a:t>Die Teilnahme an Auslandeinsätzen für die Angehörigen der Armee ist freiwillig.</a:t>
            </a:r>
          </a:p>
          <a:p>
            <a:pPr marL="171450" indent="-171450">
              <a:spcBef>
                <a:spcPts val="0"/>
              </a:spcBef>
              <a:buFontTx/>
              <a:buChar char="-"/>
              <a:tabLst>
                <a:tab pos="449263" algn="l"/>
              </a:tabLst>
            </a:pPr>
            <a:endParaRPr lang="de-CH" sz="11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/>
              <a:t>Wer ist für die Sicherheit im Schweizer Luftraum</a:t>
            </a:r>
          </a:p>
          <a:p>
            <a:pPr eaLnBrk="1" hangingPunct="1"/>
            <a:r>
              <a:rPr lang="de-DE" altLang="de-DE" sz="2800" b="1" dirty="0" smtClean="0"/>
              <a:t>verantwortlich?</a:t>
            </a:r>
          </a:p>
          <a:p>
            <a:pPr eaLnBrk="1" hangingPunct="1"/>
            <a:endParaRPr lang="de-DE" altLang="de-DE" sz="2800" b="1" dirty="0" smtClean="0"/>
          </a:p>
          <a:p>
            <a:pPr eaLnBrk="1" hangingPunct="1"/>
            <a:r>
              <a:rPr lang="de-DE" altLang="de-DE" sz="2800" b="1" dirty="0" err="1" smtClean="0"/>
              <a:t>Skyguide</a:t>
            </a:r>
            <a:r>
              <a:rPr lang="de-DE" altLang="de-DE" sz="2800" b="1" dirty="0" smtClean="0"/>
              <a:t> (zivil): </a:t>
            </a:r>
            <a:r>
              <a:rPr lang="de-CH" sz="2800" dirty="0" smtClean="0"/>
              <a:t>Führung des zivilen Luftverkehrs in der</a:t>
            </a:r>
          </a:p>
          <a:p>
            <a:pPr eaLnBrk="1" hangingPunct="1"/>
            <a:r>
              <a:rPr lang="de-CH" sz="2800" dirty="0" smtClean="0"/>
              <a:t>			       Schweiz</a:t>
            </a:r>
          </a:p>
          <a:p>
            <a:pPr eaLnBrk="1" hangingPunct="1"/>
            <a:endParaRPr lang="de-CH" altLang="de-DE" sz="2800" b="1" dirty="0" smtClean="0"/>
          </a:p>
          <a:p>
            <a:pPr eaLnBrk="1" hangingPunct="1"/>
            <a:r>
              <a:rPr lang="de-CH" altLang="de-DE" sz="2800" b="1" dirty="0" smtClean="0"/>
              <a:t>Luftwaffe (militärisch): </a:t>
            </a:r>
            <a:r>
              <a:rPr lang="de-CH" sz="2800" dirty="0" smtClean="0"/>
              <a:t>Die Luftraumüberwachung ist</a:t>
            </a:r>
          </a:p>
          <a:p>
            <a:pPr eaLnBrk="1" hangingPunct="1"/>
            <a:r>
              <a:rPr lang="de-CH" sz="2800" dirty="0" smtClean="0"/>
              <a:t>			                    Sache der Schweizer Luftwaffe.</a:t>
            </a:r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40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</p:txBody>
      </p:sp>
      <p:sp>
        <p:nvSpPr>
          <p:cNvPr id="8" name="Interaktive Schaltfläche: Nächste(r) oder Weiter 7">
            <a:hlinkClick r:id="rId2" highlightClick="1"/>
          </p:cNvPr>
          <p:cNvSpPr/>
          <p:nvPr/>
        </p:nvSpPr>
        <p:spPr bwMode="auto">
          <a:xfrm>
            <a:off x="8604448" y="3573016"/>
            <a:ext cx="360040" cy="43204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10" name="Interaktive Schaltfläche: Nächste(r) oder Weiter 9">
            <a:hlinkClick r:id="rId3" highlightClick="1"/>
          </p:cNvPr>
          <p:cNvSpPr/>
          <p:nvPr/>
        </p:nvSpPr>
        <p:spPr bwMode="auto">
          <a:xfrm>
            <a:off x="8604448" y="5085184"/>
            <a:ext cx="360040" cy="43204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801" y="1268760"/>
            <a:ext cx="4414439" cy="538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Mittel Heer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021794" y="7101408"/>
            <a:ext cx="405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*  Übrige 17 bei der </a:t>
            </a:r>
            <a:r>
              <a:rPr lang="de-CH" sz="1400" dirty="0" err="1" smtClean="0"/>
              <a:t>Mil</a:t>
            </a:r>
            <a:r>
              <a:rPr lang="de-CH" sz="1400" dirty="0" smtClean="0"/>
              <a:t> Sich </a:t>
            </a:r>
          </a:p>
          <a:p>
            <a:r>
              <a:rPr lang="de-CH" sz="1400" dirty="0" smtClean="0"/>
              <a:t>** übrige 19 bei SWISSINT (tot. 290 </a:t>
            </a:r>
            <a:r>
              <a:rPr lang="de-CH" sz="1400" dirty="0" err="1" smtClean="0"/>
              <a:t>gem</a:t>
            </a:r>
            <a:r>
              <a:rPr lang="de-CH" sz="1400" dirty="0" smtClean="0"/>
              <a:t> RP 08+10)</a:t>
            </a:r>
            <a:endParaRPr lang="de-CH" sz="14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539552" y="1484784"/>
            <a:ext cx="7477125" cy="4787924"/>
            <a:chOff x="1285875" y="1449388"/>
            <a:chExt cx="7477125" cy="4787924"/>
          </a:xfrm>
        </p:grpSpPr>
        <p:grpSp>
          <p:nvGrpSpPr>
            <p:cNvPr id="13" name="Gruppieren 12"/>
            <p:cNvGrpSpPr>
              <a:grpSpLocks/>
            </p:cNvGrpSpPr>
            <p:nvPr/>
          </p:nvGrpSpPr>
          <p:grpSpPr bwMode="auto">
            <a:xfrm>
              <a:off x="1285875" y="1449388"/>
              <a:ext cx="7477125" cy="4778375"/>
              <a:chOff x="1285875" y="1449388"/>
              <a:chExt cx="7477125" cy="4777819"/>
            </a:xfrm>
          </p:grpSpPr>
          <p:pic>
            <p:nvPicPr>
              <p:cNvPr id="14" name="Picture 11" descr="\\IFC1.IFR.INTRA2.ADMIN.CH\Shares\Teams\ASTAB-STABAF-KOMMV-OE\KOMM\14_Audio-Visuelle-MedienV\PPT_Schweizer_Armee\Medien\10_Mittel_HE\Mittel_Bodentruppen_Grossbildformat_120427_182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85875" y="1449388"/>
                <a:ext cx="7477125" cy="4714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feld 12"/>
              <p:cNvSpPr txBox="1">
                <a:spLocks noChangeArrowheads="1"/>
              </p:cNvSpPr>
              <p:nvPr/>
            </p:nvSpPr>
            <p:spPr bwMode="auto">
              <a:xfrm>
                <a:off x="1285875" y="4271635"/>
                <a:ext cx="576263" cy="3698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de-CH" sz="1800" dirty="0" smtClean="0">
                    <a:latin typeface="+mj-lt"/>
                    <a:cs typeface="+mn-cs"/>
                  </a:rPr>
                  <a:t>368</a:t>
                </a:r>
                <a:endParaRPr lang="de-CH" sz="1800" dirty="0">
                  <a:latin typeface="+mj-lt"/>
                  <a:cs typeface="+mn-cs"/>
                </a:endParaRPr>
              </a:p>
            </p:txBody>
          </p:sp>
          <p:sp>
            <p:nvSpPr>
              <p:cNvPr id="16" name="Textfeld 13"/>
              <p:cNvSpPr txBox="1">
                <a:spLocks noChangeArrowheads="1"/>
              </p:cNvSpPr>
              <p:nvPr/>
            </p:nvSpPr>
            <p:spPr bwMode="auto">
              <a:xfrm>
                <a:off x="5651500" y="2636774"/>
                <a:ext cx="576263" cy="3698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de-CH" sz="1800" dirty="0">
                    <a:latin typeface="+mj-lt"/>
                    <a:cs typeface="+mn-cs"/>
                  </a:rPr>
                  <a:t>186</a:t>
                </a:r>
              </a:p>
            </p:txBody>
          </p:sp>
          <p:sp>
            <p:nvSpPr>
              <p:cNvPr id="17" name="Textfeld 14"/>
              <p:cNvSpPr txBox="1">
                <a:spLocks noChangeArrowheads="1"/>
              </p:cNvSpPr>
              <p:nvPr/>
            </p:nvSpPr>
            <p:spPr bwMode="auto">
              <a:xfrm>
                <a:off x="6300788" y="4271635"/>
                <a:ext cx="576262" cy="3698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de-CH" sz="1800" dirty="0" smtClean="0">
                    <a:latin typeface="+mj-lt"/>
                    <a:cs typeface="+mn-cs"/>
                  </a:rPr>
                  <a:t>324</a:t>
                </a:r>
                <a:endParaRPr lang="de-CH" sz="1800" dirty="0">
                  <a:latin typeface="+mj-lt"/>
                  <a:cs typeface="+mn-cs"/>
                </a:endParaRPr>
              </a:p>
            </p:txBody>
          </p:sp>
          <p:sp>
            <p:nvSpPr>
              <p:cNvPr id="18" name="Textfeld 10"/>
              <p:cNvSpPr txBox="1">
                <a:spLocks noChangeArrowheads="1"/>
              </p:cNvSpPr>
              <p:nvPr/>
            </p:nvSpPr>
            <p:spPr bwMode="auto">
              <a:xfrm>
                <a:off x="1285875" y="5857362"/>
                <a:ext cx="576263" cy="3698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de-CH" sz="1800" dirty="0">
                    <a:latin typeface="+mj-lt"/>
                    <a:cs typeface="+mn-cs"/>
                  </a:rPr>
                  <a:t>133</a:t>
                </a:r>
              </a:p>
            </p:txBody>
          </p:sp>
          <p:sp>
            <p:nvSpPr>
              <p:cNvPr id="20" name="Textfeld 9"/>
              <p:cNvSpPr txBox="1">
                <a:spLocks noChangeArrowheads="1"/>
              </p:cNvSpPr>
              <p:nvPr/>
            </p:nvSpPr>
            <p:spPr bwMode="auto">
              <a:xfrm>
                <a:off x="6300788" y="5857362"/>
                <a:ext cx="576262" cy="3698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de-CH" sz="1800" dirty="0">
                    <a:latin typeface="+mj-lt"/>
                    <a:cs typeface="+mn-cs"/>
                  </a:rPr>
                  <a:t>220</a:t>
                </a:r>
              </a:p>
            </p:txBody>
          </p:sp>
          <p:sp>
            <p:nvSpPr>
              <p:cNvPr id="19" name="Textfeld 11"/>
              <p:cNvSpPr txBox="1">
                <a:spLocks noChangeArrowheads="1"/>
              </p:cNvSpPr>
              <p:nvPr/>
            </p:nvSpPr>
            <p:spPr bwMode="auto">
              <a:xfrm>
                <a:off x="3808733" y="5792734"/>
                <a:ext cx="576263" cy="3698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de-CH" sz="1800" dirty="0" smtClean="0">
                    <a:latin typeface="+mj-lt"/>
                    <a:cs typeface="+mn-cs"/>
                  </a:rPr>
                  <a:t>-</a:t>
                </a:r>
                <a:endParaRPr lang="de-CH" sz="1800" dirty="0">
                  <a:latin typeface="+mj-lt"/>
                  <a:cs typeface="+mn-cs"/>
                </a:endParaRP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" t="-630" r="-49" b="15946"/>
            <a:stretch/>
          </p:blipFill>
          <p:spPr bwMode="auto">
            <a:xfrm>
              <a:off x="1285875" y="1449388"/>
              <a:ext cx="4326648" cy="151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C:\Users\U80825363\AppData\Local\Microsoft\Windows\Temporary Internet Files\Content.IE5\5T2E6QCU\5849_301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3124" b="19587"/>
            <a:stretch/>
          </p:blipFill>
          <p:spPr bwMode="auto">
            <a:xfrm>
              <a:off x="3803662" y="4641850"/>
              <a:ext cx="2448000" cy="15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feld 9"/>
            <p:cNvSpPr txBox="1">
              <a:spLocks noChangeArrowheads="1"/>
            </p:cNvSpPr>
            <p:nvPr/>
          </p:nvSpPr>
          <p:spPr bwMode="auto">
            <a:xfrm>
              <a:off x="3800475" y="4271963"/>
              <a:ext cx="576263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800" dirty="0" smtClean="0">
                  <a:latin typeface="+mj-lt"/>
                </a:rPr>
                <a:t>925</a:t>
              </a:r>
              <a:endParaRPr lang="de-CH" sz="1800" dirty="0">
                <a:latin typeface="+mj-lt"/>
              </a:endParaRPr>
            </a:p>
          </p:txBody>
        </p:sp>
        <p:sp>
          <p:nvSpPr>
            <p:cNvPr id="23" name="Textfeld 9"/>
            <p:cNvSpPr txBox="1">
              <a:spLocks noChangeArrowheads="1"/>
            </p:cNvSpPr>
            <p:nvPr/>
          </p:nvSpPr>
          <p:spPr bwMode="auto">
            <a:xfrm>
              <a:off x="6300788" y="5857875"/>
              <a:ext cx="576262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800" dirty="0" smtClean="0">
                  <a:latin typeface="+mj-lt"/>
                </a:rPr>
                <a:t>286</a:t>
              </a:r>
              <a:endParaRPr lang="de-CH" sz="1800" dirty="0">
                <a:latin typeface="+mj-lt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287032" y="2627620"/>
              <a:ext cx="57606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de-CH" sz="1800" dirty="0" smtClean="0">
                  <a:latin typeface="+mj-lt"/>
                </a:rPr>
                <a:t>134</a:t>
              </a:r>
              <a:endParaRPr lang="de-CH" sz="1800" dirty="0">
                <a:latin typeface="+mj-lt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779912" y="5867980"/>
              <a:ext cx="57606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de-CH" sz="1800" dirty="0" smtClean="0">
                  <a:latin typeface="+mj-lt"/>
                </a:rPr>
                <a:t>25</a:t>
              </a:r>
              <a:endParaRPr lang="de-CH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Mittel Luftwaffe</a:t>
            </a:r>
          </a:p>
        </p:txBody>
      </p:sp>
      <p:grpSp>
        <p:nvGrpSpPr>
          <p:cNvPr id="2" name="Gruppieren 30"/>
          <p:cNvGrpSpPr>
            <a:grpSpLocks/>
          </p:cNvGrpSpPr>
          <p:nvPr/>
        </p:nvGrpSpPr>
        <p:grpSpPr bwMode="auto">
          <a:xfrm>
            <a:off x="611560" y="1484784"/>
            <a:ext cx="7477125" cy="4716264"/>
            <a:chOff x="1285875" y="1449388"/>
            <a:chExt cx="7477125" cy="4716264"/>
          </a:xfrm>
        </p:grpSpPr>
        <p:pic>
          <p:nvPicPr>
            <p:cNvPr id="23556" name="Picture 19" descr="\\IFC1.IFR.INTRA2.ADMIN.CH\Shares\Teams\ASTAB-STABAF-KOMMV-OE\KOMM\14_Audio-Visuelle-MedienV\PPT_Schweizer_Armee\Medien\11_Ausruest_LW\Mittel_Luftwaffe_Grossbildformat_120306_10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75" y="1449388"/>
              <a:ext cx="7477125" cy="471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7" name="Textfeld 8"/>
            <p:cNvSpPr txBox="1">
              <a:spLocks noChangeArrowheads="1"/>
            </p:cNvSpPr>
            <p:nvPr/>
          </p:nvSpPr>
          <p:spPr bwMode="auto">
            <a:xfrm>
              <a:off x="1285875" y="3481388"/>
              <a:ext cx="468313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 b="1" dirty="0" smtClean="0">
                  <a:latin typeface="+mj-lt"/>
                </a:rPr>
                <a:t>32</a:t>
              </a:r>
              <a:endParaRPr lang="de-CH" sz="1400" b="1" dirty="0">
                <a:latin typeface="+mj-lt"/>
              </a:endParaRPr>
            </a:p>
          </p:txBody>
        </p:sp>
        <p:sp>
          <p:nvSpPr>
            <p:cNvPr id="23558" name="Textfeld 9"/>
            <p:cNvSpPr txBox="1">
              <a:spLocks noChangeArrowheads="1"/>
            </p:cNvSpPr>
            <p:nvPr/>
          </p:nvSpPr>
          <p:spPr bwMode="auto">
            <a:xfrm>
              <a:off x="4310063" y="2328863"/>
              <a:ext cx="466725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 b="1">
                  <a:latin typeface="+mj-lt"/>
                </a:rPr>
                <a:t>54</a:t>
              </a:r>
            </a:p>
          </p:txBody>
        </p:sp>
        <p:sp>
          <p:nvSpPr>
            <p:cNvPr id="23559" name="Textfeld 10"/>
            <p:cNvSpPr txBox="1">
              <a:spLocks noChangeArrowheads="1"/>
            </p:cNvSpPr>
            <p:nvPr/>
          </p:nvSpPr>
          <p:spPr bwMode="auto">
            <a:xfrm>
              <a:off x="6300788" y="2328863"/>
              <a:ext cx="466725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 b="1">
                  <a:latin typeface="+mj-lt"/>
                </a:rPr>
                <a:t>15</a:t>
              </a:r>
            </a:p>
          </p:txBody>
        </p:sp>
        <p:sp>
          <p:nvSpPr>
            <p:cNvPr id="23560" name="Textfeld 11"/>
            <p:cNvSpPr txBox="1">
              <a:spLocks noChangeArrowheads="1"/>
            </p:cNvSpPr>
            <p:nvPr/>
          </p:nvSpPr>
          <p:spPr bwMode="auto">
            <a:xfrm>
              <a:off x="5057775" y="4487863"/>
              <a:ext cx="468313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 b="1" dirty="0" smtClean="0">
                  <a:latin typeface="+mj-lt"/>
                </a:rPr>
                <a:t>8</a:t>
              </a:r>
              <a:endParaRPr lang="de-CH" sz="1400" b="1" dirty="0">
                <a:latin typeface="+mj-lt"/>
              </a:endParaRPr>
            </a:p>
          </p:txBody>
        </p:sp>
        <p:sp>
          <p:nvSpPr>
            <p:cNvPr id="23561" name="Textfeld 32"/>
            <p:cNvSpPr txBox="1">
              <a:spLocks noChangeArrowheads="1"/>
            </p:cNvSpPr>
            <p:nvPr/>
          </p:nvSpPr>
          <p:spPr bwMode="auto">
            <a:xfrm>
              <a:off x="1285875" y="4489450"/>
              <a:ext cx="468313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 b="1">
                  <a:latin typeface="+mj-lt"/>
                </a:rPr>
                <a:t>15</a:t>
              </a:r>
            </a:p>
          </p:txBody>
        </p:sp>
        <p:sp>
          <p:nvSpPr>
            <p:cNvPr id="23562" name="Textfeld 14"/>
            <p:cNvSpPr txBox="1">
              <a:spLocks noChangeArrowheads="1"/>
            </p:cNvSpPr>
            <p:nvPr/>
          </p:nvSpPr>
          <p:spPr bwMode="auto">
            <a:xfrm>
              <a:off x="1285875" y="5857875"/>
              <a:ext cx="468313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 b="1">
                  <a:latin typeface="+mj-lt"/>
                </a:rPr>
                <a:t>96</a:t>
              </a:r>
            </a:p>
          </p:txBody>
        </p:sp>
        <p:sp>
          <p:nvSpPr>
            <p:cNvPr id="23563" name="Textfeld 17"/>
            <p:cNvSpPr txBox="1">
              <a:spLocks noChangeArrowheads="1"/>
            </p:cNvSpPr>
            <p:nvPr/>
          </p:nvSpPr>
          <p:spPr bwMode="auto">
            <a:xfrm>
              <a:off x="5057775" y="5857875"/>
              <a:ext cx="468313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 b="1" dirty="0" smtClean="0">
                  <a:latin typeface="+mj-lt"/>
                </a:rPr>
                <a:t>24</a:t>
              </a:r>
              <a:endParaRPr lang="de-CH" sz="1400" b="1" dirty="0">
                <a:latin typeface="+mj-lt"/>
              </a:endParaRPr>
            </a:p>
          </p:txBody>
        </p:sp>
        <p:sp>
          <p:nvSpPr>
            <p:cNvPr id="23564" name="Textfeld 15"/>
            <p:cNvSpPr txBox="1">
              <a:spLocks noChangeArrowheads="1"/>
            </p:cNvSpPr>
            <p:nvPr/>
          </p:nvSpPr>
          <p:spPr bwMode="auto">
            <a:xfrm>
              <a:off x="3168650" y="5857875"/>
              <a:ext cx="466725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 b="1">
                  <a:latin typeface="+mj-lt"/>
                </a:rPr>
                <a:t>40</a:t>
              </a:r>
            </a:p>
          </p:txBody>
        </p:sp>
        <p:sp>
          <p:nvSpPr>
            <p:cNvPr id="23565" name="Textfeld 16"/>
            <p:cNvSpPr txBox="1">
              <a:spLocks noChangeArrowheads="1"/>
            </p:cNvSpPr>
            <p:nvPr/>
          </p:nvSpPr>
          <p:spPr bwMode="auto">
            <a:xfrm>
              <a:off x="6912000" y="5857875"/>
              <a:ext cx="468312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 b="1" dirty="0" smtClean="0">
                  <a:latin typeface="+mj-lt"/>
                </a:rPr>
                <a:t>15</a:t>
              </a:r>
              <a:endParaRPr lang="de-CH" sz="1400" b="1" dirty="0">
                <a:latin typeface="+mj-lt"/>
              </a:endParaRPr>
            </a:p>
          </p:txBody>
        </p:sp>
        <p:sp>
          <p:nvSpPr>
            <p:cNvPr id="23566" name="Textfeld 12"/>
            <p:cNvSpPr txBox="1">
              <a:spLocks noChangeArrowheads="1"/>
            </p:cNvSpPr>
            <p:nvPr/>
          </p:nvSpPr>
          <p:spPr bwMode="auto">
            <a:xfrm>
              <a:off x="3168650" y="4489450"/>
              <a:ext cx="466725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 b="1">
                  <a:latin typeface="+mj-lt"/>
                </a:rPr>
                <a:t>28</a:t>
              </a:r>
            </a:p>
          </p:txBody>
        </p:sp>
        <p:sp>
          <p:nvSpPr>
            <p:cNvPr id="23567" name="Textfeld 34"/>
            <p:cNvSpPr txBox="1">
              <a:spLocks noChangeArrowheads="1"/>
            </p:cNvSpPr>
            <p:nvPr/>
          </p:nvSpPr>
          <p:spPr bwMode="auto">
            <a:xfrm>
              <a:off x="6300788" y="3481388"/>
              <a:ext cx="466725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 b="1">
                  <a:latin typeface="+mj-lt"/>
                </a:rPr>
                <a:t>11</a:t>
              </a:r>
            </a:p>
          </p:txBody>
        </p:sp>
        <p:sp>
          <p:nvSpPr>
            <p:cNvPr id="23568" name="Textfeld 13"/>
            <p:cNvSpPr txBox="1">
              <a:spLocks noChangeArrowheads="1"/>
            </p:cNvSpPr>
            <p:nvPr/>
          </p:nvSpPr>
          <p:spPr bwMode="auto">
            <a:xfrm>
              <a:off x="4284663" y="3481388"/>
              <a:ext cx="466725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 b="1">
                  <a:latin typeface="+mj-lt"/>
                </a:rPr>
                <a:t>20</a:t>
              </a:r>
            </a:p>
          </p:txBody>
        </p:sp>
        <p:sp>
          <p:nvSpPr>
            <p:cNvPr id="23569" name="Textfeld 33"/>
            <p:cNvSpPr txBox="1">
              <a:spLocks noChangeArrowheads="1"/>
            </p:cNvSpPr>
            <p:nvPr/>
          </p:nvSpPr>
          <p:spPr bwMode="auto">
            <a:xfrm>
              <a:off x="6912000" y="4489450"/>
              <a:ext cx="468312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CH" sz="1400" b="1" dirty="0" smtClean="0">
                  <a:latin typeface="+mj-lt"/>
                </a:rPr>
                <a:t>8</a:t>
              </a:r>
              <a:endParaRPr lang="de-CH" sz="1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1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/>
              <a:t>Wehrpflicht</a:t>
            </a:r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</p:txBody>
      </p:sp>
      <p:pic>
        <p:nvPicPr>
          <p:cNvPr id="5" name="Picture 7" descr="Slide_14_4811_066_n_k"/>
          <p:cNvPicPr preferRelativeResize="0">
            <a:picLocks noChangeAspect="1" noChangeArrowheads="1"/>
          </p:cNvPicPr>
          <p:nvPr/>
        </p:nvPicPr>
        <p:blipFill>
          <a:blip r:embed="rId2"/>
          <a:srcRect l="185" r="1956" b="39999"/>
          <a:stretch>
            <a:fillRect/>
          </a:stretch>
        </p:blipFill>
        <p:spPr bwMode="auto">
          <a:xfrm>
            <a:off x="611560" y="2276872"/>
            <a:ext cx="75438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611560" y="587727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de-CH" altLang="de-DE" sz="1800" dirty="0" smtClean="0"/>
              <a:t>Milizprinzip: Jeder Schweizer ist verpflichtet, </a:t>
            </a:r>
            <a:r>
              <a:rPr lang="de-CH" altLang="de-DE" sz="1800" b="1" dirty="0" smtClean="0"/>
              <a:t>Militärdienst</a:t>
            </a:r>
            <a:r>
              <a:rPr lang="de-CH" altLang="de-DE" sz="1800" dirty="0" smtClean="0"/>
              <a:t> zu leisten.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/>
              <a:t>Wehrpflicht – Frauen in der Armee </a:t>
            </a:r>
            <a:r>
              <a:rPr lang="de-DE" altLang="de-DE" sz="1200" b="1" dirty="0" smtClean="0"/>
              <a:t>(Stand: Juni 2013)</a:t>
            </a:r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</p:txBody>
      </p:sp>
      <p:pic>
        <p:nvPicPr>
          <p:cNvPr id="8" name="Picture 4" descr="Hptm Susanne Siegenthaler-Schürmann"/>
          <p:cNvPicPr>
            <a:picLocks noChangeAspect="1" noChangeArrowheads="1"/>
          </p:cNvPicPr>
          <p:nvPr/>
        </p:nvPicPr>
        <p:blipFill>
          <a:blip r:embed="rId2"/>
          <a:srcRect r="18102"/>
          <a:stretch>
            <a:fillRect/>
          </a:stretch>
        </p:blipFill>
        <p:spPr bwMode="auto">
          <a:xfrm>
            <a:off x="4860032" y="5041031"/>
            <a:ext cx="18716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amz.zh.ch/internet/sicherheitsdirektion/amz/de/militaer/rekrutierung/frauen_in_der_armee/_jcr_content/contentPar/textimage/image.spooler.imagelandscape.276.jpg/1303106853642.jpg"/>
          <p:cNvPicPr>
            <a:picLocks noChangeAspect="1" noChangeArrowheads="1"/>
          </p:cNvPicPr>
          <p:nvPr/>
        </p:nvPicPr>
        <p:blipFill>
          <a:blip r:embed="rId3"/>
          <a:srcRect r="37001"/>
          <a:stretch>
            <a:fillRect/>
          </a:stretch>
        </p:blipFill>
        <p:spPr bwMode="auto">
          <a:xfrm>
            <a:off x="6804248" y="5085184"/>
            <a:ext cx="12954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www.swissinfo.ch/media/cms/images/keystone/2008/08/keyimg20080819_9559138_0.jpg"/>
          <p:cNvPicPr>
            <a:picLocks noChangeAspect="1" noChangeArrowheads="1"/>
          </p:cNvPicPr>
          <p:nvPr/>
        </p:nvPicPr>
        <p:blipFill>
          <a:blip r:embed="rId4"/>
          <a:srcRect b="53201"/>
          <a:stretch>
            <a:fillRect/>
          </a:stretch>
        </p:blipFill>
        <p:spPr bwMode="auto">
          <a:xfrm>
            <a:off x="611560" y="5042619"/>
            <a:ext cx="417988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m 10"/>
          <p:cNvGraphicFramePr/>
          <p:nvPr/>
        </p:nvGraphicFramePr>
        <p:xfrm>
          <a:off x="611560" y="2204864"/>
          <a:ext cx="72728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Die Armee</a:t>
            </a:r>
            <a:endParaRPr lang="de-DE" altLang="de-DE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/>
              <a:t>Milizarmee vs. Berufsarmee</a:t>
            </a:r>
            <a:endParaRPr lang="de-DE" altLang="de-DE" sz="1200" b="1" dirty="0" smtClean="0"/>
          </a:p>
          <a:p>
            <a:pPr eaLnBrk="1" hangingPunct="1"/>
            <a:endParaRPr lang="de-DE" altLang="de-DE" sz="1200" b="1" dirty="0" smtClean="0"/>
          </a:p>
          <a:p>
            <a:pPr eaLnBrk="1" hangingPunct="1"/>
            <a:endParaRPr lang="de-DE" altLang="de-DE" sz="1200" b="1" dirty="0" smtClean="0"/>
          </a:p>
          <a:p>
            <a:pPr eaLnBrk="1" hangingPunct="1"/>
            <a:endParaRPr lang="de-DE" altLang="de-DE" sz="12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276872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/>
              <a:t>Vorteile einer Milizarmee</a:t>
            </a:r>
          </a:p>
          <a:p>
            <a:pPr eaLnBrk="1" hangingPunct="1"/>
            <a:endParaRPr lang="de-DE" alt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de-DE" altLang="de-DE" sz="2800" b="1" dirty="0" smtClean="0"/>
              <a:t>Kosten sind tiefer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e-DE" altLang="de-DE" sz="2800" b="1" dirty="0" err="1" smtClean="0"/>
              <a:t>Grössere</a:t>
            </a:r>
            <a:r>
              <a:rPr lang="de-DE" altLang="de-DE" sz="2800" b="1" dirty="0" smtClean="0"/>
              <a:t> Akzeptanz in der Bevölkerung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e-DE" altLang="de-DE" sz="2800" b="1" dirty="0" smtClean="0"/>
              <a:t>Armee kann vom Know-how der zivilen Berufe profitieren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e-DE" altLang="de-DE" sz="2800" b="1" dirty="0" smtClean="0"/>
              <a:t>Wirtschaft kann von den Führungserfahrungen der Armee profitieren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e-DE" altLang="de-DE" sz="2800" b="1" dirty="0" smtClean="0"/>
              <a:t>Truppenstärke ist flexibler</a:t>
            </a:r>
          </a:p>
          <a:p>
            <a:pPr eaLnBrk="1" hangingPunct="1"/>
            <a:endParaRPr lang="de-DE" altLang="de-DE" sz="1200" b="1" dirty="0" smtClean="0"/>
          </a:p>
          <a:p>
            <a:pPr eaLnBrk="1" hangingPunct="1"/>
            <a:endParaRPr lang="de-DE" altLang="de-DE" sz="1200" b="1" dirty="0" smtClean="0"/>
          </a:p>
          <a:p>
            <a:pPr eaLnBrk="1" hangingPunct="1"/>
            <a:endParaRPr lang="de-DE" altLang="de-DE" sz="1200" b="1" dirty="0" smtClean="0"/>
          </a:p>
          <a:p>
            <a:pPr eaLnBrk="1" hangingPunct="1"/>
            <a:endParaRPr lang="de-DE" altLang="de-DE" sz="12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Die Armee</a:t>
            </a:r>
            <a:endParaRPr lang="de-DE" altLang="de-DE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/>
              <a:t>Milizarmee vs. Berufsarmee</a:t>
            </a:r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1200" b="1" dirty="0" smtClean="0"/>
          </a:p>
          <a:p>
            <a:pPr eaLnBrk="1" hangingPunct="1"/>
            <a:endParaRPr lang="de-DE" altLang="de-DE" sz="1200" b="1" dirty="0" smtClean="0"/>
          </a:p>
          <a:p>
            <a:pPr eaLnBrk="1" hangingPunct="1"/>
            <a:endParaRPr lang="de-DE" altLang="de-DE" sz="1200" b="1" dirty="0" smtClean="0"/>
          </a:p>
          <a:p>
            <a:pPr eaLnBrk="1" hangingPunct="1"/>
            <a:endParaRPr lang="de-DE" altLang="de-DE" sz="12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796678"/>
            <a:ext cx="78882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6876256" y="5949280"/>
            <a:ext cx="1623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CH" altLang="de-DE" sz="1000" dirty="0">
                <a:latin typeface="Arial" charset="0"/>
                <a:cs typeface="Arial" charset="0"/>
              </a:rPr>
              <a:t>Quelle: pure-football.at</a:t>
            </a:r>
          </a:p>
        </p:txBody>
      </p:sp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687190" y="2226766"/>
            <a:ext cx="7626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altLang="de-DE" sz="1200" b="1" dirty="0">
                <a:cs typeface="Arial" charset="0"/>
              </a:rPr>
              <a:t>Camp </a:t>
            </a:r>
            <a:r>
              <a:rPr lang="de-CH" altLang="de-DE" sz="1200" b="1" dirty="0" err="1">
                <a:cs typeface="Arial" charset="0"/>
              </a:rPr>
              <a:t>Nou</a:t>
            </a:r>
            <a:r>
              <a:rPr lang="de-CH" altLang="de-DE" sz="1200" b="1" dirty="0">
                <a:cs typeface="Arial" charset="0"/>
              </a:rPr>
              <a:t> Fussballstadion (Barcelona, Spanien): 100’000 Plätze</a:t>
            </a:r>
          </a:p>
        </p:txBody>
      </p:sp>
      <p:grpSp>
        <p:nvGrpSpPr>
          <p:cNvPr id="8" name="Groupe 163"/>
          <p:cNvGrpSpPr>
            <a:grpSpLocks/>
          </p:cNvGrpSpPr>
          <p:nvPr/>
        </p:nvGrpSpPr>
        <p:grpSpPr bwMode="auto">
          <a:xfrm>
            <a:off x="831652" y="6160591"/>
            <a:ext cx="4568825" cy="277812"/>
            <a:chOff x="3851920" y="2381312"/>
            <a:chExt cx="4569179" cy="276999"/>
          </a:xfrm>
        </p:grpSpPr>
        <p:sp>
          <p:nvSpPr>
            <p:cNvPr id="9" name="Rectangle 154"/>
            <p:cNvSpPr/>
            <p:nvPr/>
          </p:nvSpPr>
          <p:spPr>
            <a:xfrm>
              <a:off x="3851920" y="2381312"/>
              <a:ext cx="287360" cy="254839"/>
            </a:xfrm>
            <a:prstGeom prst="rect">
              <a:avLst/>
            </a:prstGeom>
            <a:solidFill>
              <a:srgbClr val="33993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H" dirty="0"/>
            </a:p>
          </p:txBody>
        </p:sp>
        <p:sp>
          <p:nvSpPr>
            <p:cNvPr id="10" name="ZoneTexte 158"/>
            <p:cNvSpPr txBox="1">
              <a:spLocks noChangeArrowheads="1"/>
            </p:cNvSpPr>
            <p:nvPr/>
          </p:nvSpPr>
          <p:spPr bwMode="auto">
            <a:xfrm>
              <a:off x="4166240" y="2381312"/>
              <a:ext cx="4254859" cy="276999"/>
            </a:xfrm>
            <a:prstGeom prst="rect">
              <a:avLst/>
            </a:prstGeom>
            <a:solidFill>
              <a:srgbClr val="DCE6F2">
                <a:alpha val="4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H" altLang="de-DE" sz="1200" b="1" dirty="0">
                  <a:latin typeface="Arial" charset="0"/>
                  <a:cs typeface="Arial" charset="0"/>
                </a:rPr>
                <a:t>WK </a:t>
              </a:r>
              <a:r>
                <a:rPr lang="fr-CH" altLang="de-DE" sz="1200" b="1" dirty="0" err="1">
                  <a:latin typeface="Arial" charset="0"/>
                  <a:cs typeface="Arial" charset="0"/>
                </a:rPr>
                <a:t>Truppen</a:t>
              </a:r>
              <a:r>
                <a:rPr lang="fr-CH" altLang="de-DE" sz="1200" b="1" dirty="0">
                  <a:latin typeface="Arial" charset="0"/>
                  <a:cs typeface="Arial" charset="0"/>
                </a:rPr>
                <a:t>: </a:t>
              </a:r>
              <a:r>
                <a:rPr lang="fr-CH" altLang="de-DE" sz="1200" b="1" dirty="0" err="1">
                  <a:latin typeface="Arial" charset="0"/>
                  <a:cs typeface="Arial" charset="0"/>
                </a:rPr>
                <a:t>Durchschnittlich</a:t>
              </a:r>
              <a:r>
                <a:rPr lang="fr-CH" altLang="de-DE" sz="1200" b="1" dirty="0">
                  <a:latin typeface="Arial" charset="0"/>
                  <a:cs typeface="Arial" charset="0"/>
                </a:rPr>
                <a:t> ca 5’000 </a:t>
              </a:r>
              <a:r>
                <a:rPr lang="fr-CH" altLang="de-DE" sz="1200" b="1" dirty="0" err="1">
                  <a:latin typeface="Arial" charset="0"/>
                  <a:cs typeface="Arial" charset="0"/>
                </a:rPr>
                <a:t>im</a:t>
              </a:r>
              <a:r>
                <a:rPr lang="fr-CH" altLang="de-DE" sz="1200" b="1" dirty="0">
                  <a:latin typeface="Arial" charset="0"/>
                  <a:cs typeface="Arial" charset="0"/>
                </a:rPr>
                <a:t> </a:t>
              </a:r>
              <a:r>
                <a:rPr lang="fr-CH" altLang="de-DE" sz="1200" b="1" dirty="0" err="1">
                  <a:latin typeface="Arial" charset="0"/>
                  <a:cs typeface="Arial" charset="0"/>
                </a:rPr>
                <a:t>Dienst</a:t>
              </a:r>
              <a:endParaRPr lang="fr-CH" altLang="de-DE" sz="1200" b="1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229600" cy="5113039"/>
          </a:xfrm>
        </p:spPr>
        <p:txBody>
          <a:bodyPr/>
          <a:lstStyle/>
          <a:p>
            <a:pPr eaLnBrk="1" hangingPunct="1"/>
            <a:r>
              <a:rPr lang="de-CH" altLang="de-DE" sz="2800" b="1" dirty="0" smtClean="0"/>
              <a:t>Die Bedeutung der Sicherheit</a:t>
            </a:r>
            <a:endParaRPr lang="de-DE" altLang="de-DE" sz="2800" b="1" dirty="0" smtClean="0"/>
          </a:p>
          <a:p>
            <a:pPr eaLnBrk="1" hangingPunct="1"/>
            <a:endParaRPr lang="de-DE" altLang="de-DE" sz="2000" b="1" dirty="0" smtClean="0"/>
          </a:p>
          <a:p>
            <a:pPr defTabSz="926195">
              <a:spcBef>
                <a:spcPts val="201"/>
              </a:spcBef>
              <a:defRPr/>
            </a:pPr>
            <a:r>
              <a:rPr lang="de-CH" sz="2000" dirty="0" smtClean="0"/>
              <a:t>Die Schweiz wurde über 160 Jahre lang von kriegerischen</a:t>
            </a:r>
          </a:p>
          <a:p>
            <a:pPr defTabSz="926195">
              <a:spcBef>
                <a:spcPts val="201"/>
              </a:spcBef>
              <a:defRPr/>
            </a:pPr>
            <a:r>
              <a:rPr lang="de-CH" sz="2000" dirty="0" smtClean="0"/>
              <a:t>Ereignissen verschont. </a:t>
            </a:r>
          </a:p>
          <a:p>
            <a:pPr>
              <a:spcBef>
                <a:spcPts val="201"/>
              </a:spcBef>
              <a:defRPr/>
            </a:pPr>
            <a:endParaRPr lang="de-CH" sz="2000" dirty="0" smtClean="0"/>
          </a:p>
          <a:p>
            <a:pPr>
              <a:spcBef>
                <a:spcPts val="201"/>
              </a:spcBef>
              <a:defRPr/>
            </a:pPr>
            <a:r>
              <a:rPr lang="de-CH" sz="2000" dirty="0" smtClean="0"/>
              <a:t>Sicherheit als Basis für Erfolg der Schweiz</a:t>
            </a:r>
          </a:p>
          <a:p>
            <a:pPr>
              <a:spcBef>
                <a:spcPts val="201"/>
              </a:spcBef>
              <a:defRPr/>
            </a:pPr>
            <a:r>
              <a:rPr lang="de-CH" sz="2000" dirty="0" smtClean="0"/>
              <a:t>Grundlagen für eine hoch entwickelte Gesellschaft sind:</a:t>
            </a:r>
          </a:p>
          <a:p>
            <a:pPr>
              <a:spcBef>
                <a:spcPts val="201"/>
              </a:spcBef>
              <a:defRPr/>
            </a:pPr>
            <a:endParaRPr lang="de-CH" sz="2000" dirty="0" smtClean="0"/>
          </a:p>
          <a:p>
            <a:pPr marL="270034" indent="-270034">
              <a:spcBef>
                <a:spcPts val="201"/>
              </a:spcBef>
              <a:buFont typeface="Symbol" pitchFamily="18" charset="2"/>
              <a:buChar char="Þ"/>
              <a:defRPr/>
            </a:pPr>
            <a:r>
              <a:rPr lang="de-CH" sz="2000" dirty="0" smtClean="0"/>
              <a:t> Sicherheit </a:t>
            </a:r>
          </a:p>
          <a:p>
            <a:pPr marL="270034" indent="-270034">
              <a:spcBef>
                <a:spcPts val="201"/>
              </a:spcBef>
              <a:buFont typeface="Symbol" pitchFamily="18" charset="2"/>
              <a:buChar char="Þ"/>
              <a:defRPr/>
            </a:pPr>
            <a:r>
              <a:rPr lang="de-CH" sz="2000" dirty="0" smtClean="0"/>
              <a:t> politische Stabilität </a:t>
            </a:r>
          </a:p>
          <a:p>
            <a:pPr marL="270034" indent="-270034">
              <a:spcBef>
                <a:spcPts val="201"/>
              </a:spcBef>
              <a:buFont typeface="Symbol" pitchFamily="18" charset="2"/>
              <a:buChar char="Þ"/>
              <a:defRPr/>
            </a:pPr>
            <a:r>
              <a:rPr lang="de-CH" sz="2000" dirty="0" smtClean="0"/>
              <a:t> demokratische Institutionen</a:t>
            </a:r>
          </a:p>
          <a:p>
            <a:pPr marL="270034" indent="-270034" defTabSz="926195">
              <a:spcBef>
                <a:spcPts val="201"/>
              </a:spcBef>
              <a:buFont typeface="Symbol"/>
              <a:buChar char="Þ"/>
              <a:defRPr/>
            </a:pPr>
            <a:r>
              <a:rPr lang="de-CH" sz="2000" dirty="0" smtClean="0"/>
              <a:t> Ein attraktiver Wirtschaftsstandort mit stabilen Rahmenbedingungen    schafft Arbeitsplätze und damit Wohlstand. Ohne Sicherheit gibt es keine  nachhaltige Entwicklung, weder in Wirtschaft, Bildung, Forschung oder  Kultur.</a:t>
            </a:r>
          </a:p>
          <a:p>
            <a:pPr eaLnBrk="1" hangingPunct="1"/>
            <a:endParaRPr lang="de-DE" alt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endParaRPr lang="de-DE" alt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endParaRPr lang="de-DE" altLang="de-DE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229600" cy="5113039"/>
          </a:xfrm>
        </p:spPr>
        <p:txBody>
          <a:bodyPr/>
          <a:lstStyle/>
          <a:p>
            <a:pPr eaLnBrk="1" hangingPunct="1"/>
            <a:r>
              <a:rPr lang="de-CH" altLang="de-DE" sz="2800" b="1" dirty="0" smtClean="0"/>
              <a:t>Verletzlichkeit</a:t>
            </a:r>
            <a:endParaRPr lang="de-DE" altLang="de-DE" sz="2800" b="1" dirty="0" smtClean="0"/>
          </a:p>
          <a:p>
            <a:pPr eaLnBrk="1" hangingPunct="1"/>
            <a:endParaRPr lang="de-DE" altLang="de-DE" sz="20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endParaRPr lang="de-DE" alt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endParaRPr lang="de-DE" altLang="de-DE" sz="2800" b="1" dirty="0" smtClean="0"/>
          </a:p>
        </p:txBody>
      </p:sp>
      <p:pic>
        <p:nvPicPr>
          <p:cNvPr id="4" name="Picture 2" descr="http://f3.blick.ch/img/incoming/origs1948924/4340482352-w980-h640/Flughafen-Airport-Zuerich-Kloten-Passagiere-Ferien-Reisen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38" y="2133302"/>
            <a:ext cx="17287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f3.blick.ch/img/aktuell/origs544687/1820481970-w980-h640/HB-zuerich-museumsstrasse-s-bahn.jpg"/>
          <p:cNvPicPr>
            <a:picLocks noChangeAspect="1" noChangeArrowheads="1"/>
          </p:cNvPicPr>
          <p:nvPr/>
        </p:nvPicPr>
        <p:blipFill>
          <a:blip r:embed="rId3"/>
          <a:srcRect t="8652"/>
          <a:stretch>
            <a:fillRect/>
          </a:stretch>
        </p:blipFill>
        <p:spPr bwMode="auto">
          <a:xfrm>
            <a:off x="2422475" y="2133302"/>
            <a:ext cx="27003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ww.google.ch/url?source=imgres&amp;ct=img&amp;q=http://modules.drs.ch/data/pictures/drs4/schweiz/2012/05-2012/128649.120523_strom_br.jpg&amp;sa=X&amp;ei=4YNQUOjrDYij4gTZ44HoAw&amp;ved=0CAQQ8wc4FA&amp;usg=AFQjCNF-yz4sVQtLHOUD4xWDXHnM9PtQQg"/>
          <p:cNvPicPr>
            <a:picLocks noChangeAspect="1" noChangeArrowheads="1"/>
          </p:cNvPicPr>
          <p:nvPr/>
        </p:nvPicPr>
        <p:blipFill>
          <a:blip r:embed="rId4"/>
          <a:srcRect l="8411"/>
          <a:stretch>
            <a:fillRect/>
          </a:stretch>
        </p:blipFill>
        <p:spPr bwMode="auto">
          <a:xfrm>
            <a:off x="6049913" y="3873202"/>
            <a:ext cx="2111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ttp://www.google.ch/url?source=imgres&amp;ct=img&amp;q=http://www.centrumbank.ch/typo3temp/pics/3d16f065e6.jpg&amp;sa=X&amp;ei=0oVQUPDFG4X-4QSSvIGIDg&amp;ved=0CAQQ8wc4DA&amp;usg=AFQjCNFXB1yKx4oi7hwPPR6AJbyvg-IvuA"/>
          <p:cNvPicPr>
            <a:picLocks noChangeAspect="1" noChangeArrowheads="1"/>
          </p:cNvPicPr>
          <p:nvPr/>
        </p:nvPicPr>
        <p:blipFill>
          <a:blip r:embed="rId5"/>
          <a:srcRect t="9204" r="12807"/>
          <a:stretch>
            <a:fillRect/>
          </a:stretch>
        </p:blipFill>
        <p:spPr bwMode="auto">
          <a:xfrm>
            <a:off x="611138" y="4797127"/>
            <a:ext cx="1728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Autos und Lastwagen sind unterwegs auf der Autobahn A1 (Archiv)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4810" t="8714"/>
          <a:stretch>
            <a:fillRect/>
          </a:stretch>
        </p:blipFill>
        <p:spPr bwMode="auto">
          <a:xfrm>
            <a:off x="5216475" y="2120602"/>
            <a:ext cx="2944813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http://www.openbroadcast.de/images/articles/large/832af8aa854bd45c8f4ea10603616932.jpg"/>
          <p:cNvPicPr>
            <a:picLocks noChangeAspect="1" noChangeArrowheads="1"/>
          </p:cNvPicPr>
          <p:nvPr/>
        </p:nvPicPr>
        <p:blipFill>
          <a:blip r:embed="rId8"/>
          <a:srcRect t="40866" r="16124" b="6905"/>
          <a:stretch>
            <a:fillRect/>
          </a:stretch>
        </p:blipFill>
        <p:spPr bwMode="auto">
          <a:xfrm>
            <a:off x="2425650" y="3868439"/>
            <a:ext cx="35274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http://www.google.ch/url?source=imgres&amp;ct=img&amp;q=http://www.20min.ch/dyim/29a802/B.M600,1000/images/content/1/3/8/13861027/5/topelement.jpg&amp;sa=X&amp;ei=Eo1QUI3LAvLa4QS10oHYDA&amp;ved=0CAQQ8wc4Aw&amp;usg=AFQjCNH0-hEB-FfTD1LV2-naQS5GwvtOkw"/>
          <p:cNvPicPr>
            <a:picLocks noChangeAspect="1" noChangeArrowheads="1"/>
          </p:cNvPicPr>
          <p:nvPr/>
        </p:nvPicPr>
        <p:blipFill>
          <a:blip r:embed="rId9"/>
          <a:srcRect t="4192" b="19791"/>
          <a:stretch>
            <a:fillRect/>
          </a:stretch>
        </p:blipFill>
        <p:spPr bwMode="auto">
          <a:xfrm>
            <a:off x="2425650" y="5589289"/>
            <a:ext cx="18002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http://www.google.ch/url?source=imgres&amp;ct=img&amp;q=http://www.festgeld-tagesgeld-info.de/wp-content/uploads/2011/07/Handy-auf-Tastatur1.jpg&amp;sa=X&amp;ei=7Y1QUIiqJMSC4gSyjYHwDQ&amp;ved=0CAQQ8wc4Dg&amp;usg=AFQjCNGMN6BuDssj3_sHKO43He72ZbGICg"/>
          <p:cNvPicPr>
            <a:picLocks noChangeAspect="1" noChangeArrowheads="1"/>
          </p:cNvPicPr>
          <p:nvPr/>
        </p:nvPicPr>
        <p:blipFill>
          <a:blip r:embed="rId10"/>
          <a:srcRect b="4645"/>
          <a:stretch>
            <a:fillRect/>
          </a:stretch>
        </p:blipFill>
        <p:spPr bwMode="auto">
          <a:xfrm>
            <a:off x="6037213" y="5246389"/>
            <a:ext cx="2135187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 descr="http://www.google.ch/url?source=imgres&amp;ct=img&amp;q=https://www.six-payment-services.com/SiteCollectionImages/Level3/Bancomat_256x165.jpg&amp;sa=X&amp;ei=vI5QUKHnE-Hi4QTuqIH4AQ&amp;ved=0CAQQ8wc4Fg&amp;usg=AFQjCNHLNV7vjfINn2mULdVRcmBmBFnSeA"/>
          <p:cNvPicPr>
            <a:picLocks noChangeAspect="1" noChangeArrowheads="1"/>
          </p:cNvPicPr>
          <p:nvPr/>
        </p:nvPicPr>
        <p:blipFill>
          <a:blip r:embed="rId11"/>
          <a:srcRect r="8000" b="10651"/>
          <a:stretch>
            <a:fillRect/>
          </a:stretch>
        </p:blipFill>
        <p:spPr bwMode="auto">
          <a:xfrm>
            <a:off x="4295725" y="5595639"/>
            <a:ext cx="16557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229600" cy="5113039"/>
          </a:xfrm>
        </p:spPr>
        <p:txBody>
          <a:bodyPr/>
          <a:lstStyle/>
          <a:p>
            <a:pPr eaLnBrk="1" hangingPunct="1"/>
            <a:r>
              <a:rPr lang="de-CH" altLang="de-DE" sz="2800" b="1" dirty="0" smtClean="0"/>
              <a:t>Verletzlichkeit</a:t>
            </a:r>
            <a:endParaRPr lang="de-DE" altLang="de-DE" sz="2000" b="1" dirty="0" smtClean="0"/>
          </a:p>
          <a:p>
            <a:pPr marL="179388" indent="-179388">
              <a:spcBef>
                <a:spcPts val="200"/>
              </a:spcBef>
            </a:pPr>
            <a:endParaRPr lang="de-CH" altLang="de-DE" sz="2000" dirty="0" smtClean="0"/>
          </a:p>
          <a:p>
            <a:pPr marL="179388" indent="-179388">
              <a:spcBef>
                <a:spcPts val="200"/>
              </a:spcBef>
              <a:buFont typeface="Symbol" pitchFamily="18" charset="2"/>
              <a:buChar char="Þ"/>
            </a:pPr>
            <a:r>
              <a:rPr lang="de-CH" altLang="de-DE" sz="2000" dirty="0" smtClean="0"/>
              <a:t> Sicherheit und Stabilität sind keine Selbstverständlichkeit. </a:t>
            </a:r>
          </a:p>
          <a:p>
            <a:pPr marL="179388" indent="-179388">
              <a:spcBef>
                <a:spcPts val="200"/>
              </a:spcBef>
              <a:buFont typeface="Symbol" pitchFamily="18" charset="2"/>
              <a:buChar char="Þ"/>
            </a:pPr>
            <a:r>
              <a:rPr lang="de-CH" altLang="de-DE" sz="2000" dirty="0" smtClean="0"/>
              <a:t> Sicherheit gibt es nicht zum Nulltarif. Gerade heute ist man sich dessen nicht mehr immer bewusst. </a:t>
            </a:r>
          </a:p>
          <a:p>
            <a:pPr marL="179388" indent="-179388">
              <a:spcBef>
                <a:spcPts val="200"/>
              </a:spcBef>
              <a:buFont typeface="Symbol" pitchFamily="18" charset="2"/>
              <a:buChar char="Þ"/>
            </a:pPr>
            <a:r>
              <a:rPr lang="de-CH" altLang="de-DE" sz="2000" dirty="0" smtClean="0"/>
              <a:t> Sicherheit muss kontinuierlich erarbeitet und gepflegt werden. </a:t>
            </a:r>
          </a:p>
          <a:p>
            <a:pPr marL="179388" indent="-179388">
              <a:spcBef>
                <a:spcPts val="200"/>
              </a:spcBef>
            </a:pPr>
            <a:endParaRPr lang="de-CH" altLang="de-DE" sz="2000" dirty="0" smtClean="0"/>
          </a:p>
          <a:p>
            <a:pPr marL="179388" indent="-179388">
              <a:spcBef>
                <a:spcPts val="200"/>
              </a:spcBef>
            </a:pPr>
            <a:r>
              <a:rPr lang="de-CH" altLang="de-DE" sz="2000" dirty="0" smtClean="0"/>
              <a:t>Dabei ist die Schweiz eines der am stärksten vernetzten Länder und</a:t>
            </a:r>
          </a:p>
          <a:p>
            <a:pPr marL="179388" indent="-179388">
              <a:spcBef>
                <a:spcPts val="200"/>
              </a:spcBef>
            </a:pPr>
            <a:r>
              <a:rPr lang="de-CH" altLang="de-DE" sz="2000" dirty="0" smtClean="0"/>
              <a:t>entsprechend verletzlich gegenüber Angriffen.</a:t>
            </a:r>
          </a:p>
          <a:p>
            <a:pPr marL="179388" indent="-179388">
              <a:spcBef>
                <a:spcPts val="200"/>
              </a:spcBef>
            </a:pPr>
            <a:r>
              <a:rPr lang="de-CH" altLang="de-DE" sz="2000" dirty="0" smtClean="0"/>
              <a:t>Durch das Bereitstellen der nötigen Mittel ist sie auch in Zukunft bereit, den</a:t>
            </a:r>
          </a:p>
          <a:p>
            <a:pPr marL="179388" indent="-179388">
              <a:spcBef>
                <a:spcPts val="200"/>
              </a:spcBef>
            </a:pPr>
            <a:r>
              <a:rPr lang="de-CH" altLang="de-DE" sz="2000" dirty="0" smtClean="0"/>
              <a:t> aktuellen Bedrohungen und Gefahren entgegentreten zu können.</a:t>
            </a:r>
          </a:p>
          <a:p>
            <a:pPr marL="179388" indent="-179388">
              <a:spcBef>
                <a:spcPts val="200"/>
              </a:spcBef>
              <a:buFont typeface="Symbol" pitchFamily="18" charset="2"/>
              <a:buChar char=""/>
            </a:pPr>
            <a:r>
              <a:rPr lang="de-CH" altLang="de-DE" sz="2000" dirty="0" smtClean="0"/>
              <a:t> Denn: Wenn es brennt, braucht man keine Feuerwehr mehr zu gründen. Sie nützt nur dann, wenn sie bei Ausbruch des Feuers ausgerüstet, ausgebildet und einsatzbereit ist.</a:t>
            </a:r>
            <a:endParaRPr lang="de-DE" altLang="de-DE" sz="2000" b="1" dirty="0" smtClean="0"/>
          </a:p>
          <a:p>
            <a:pPr eaLnBrk="1" hangingPunct="1">
              <a:buFont typeface="Arial" pitchFamily="34" charset="0"/>
              <a:buChar char="•"/>
            </a:pPr>
            <a:endParaRPr lang="de-DE" altLang="de-DE" sz="2000" b="1" dirty="0" smtClean="0"/>
          </a:p>
          <a:p>
            <a:pPr eaLnBrk="1" hangingPunct="1">
              <a:buFont typeface="Arial" pitchFamily="34" charset="0"/>
              <a:buChar char="•"/>
            </a:pPr>
            <a:endParaRPr lang="de-DE" altLang="de-DE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229600" cy="5113039"/>
          </a:xfrm>
        </p:spPr>
        <p:txBody>
          <a:bodyPr/>
          <a:lstStyle/>
          <a:p>
            <a:pPr eaLnBrk="1" hangingPunct="1"/>
            <a:r>
              <a:rPr lang="de-CH" altLang="de-DE" sz="2800" b="1" dirty="0" smtClean="0"/>
              <a:t>Kosten der Armee</a:t>
            </a:r>
            <a:endParaRPr lang="de-DE" altLang="de-DE" sz="2000" b="1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Die </a:t>
            </a:r>
            <a:r>
              <a:rPr lang="en-US" sz="2000" dirty="0" err="1" smtClean="0"/>
              <a:t>Armee</a:t>
            </a:r>
            <a:r>
              <a:rPr lang="en-US" sz="2000" dirty="0" smtClean="0"/>
              <a:t> hat die </a:t>
            </a:r>
            <a:r>
              <a:rPr lang="en-US" sz="2000" dirty="0" err="1" smtClean="0"/>
              <a:t>Bedeutung</a:t>
            </a:r>
            <a:r>
              <a:rPr lang="en-US" sz="2000" dirty="0" smtClean="0"/>
              <a:t> </a:t>
            </a:r>
            <a:r>
              <a:rPr lang="en-US" sz="2000" dirty="0" err="1" smtClean="0"/>
              <a:t>einer</a:t>
            </a:r>
            <a:r>
              <a:rPr lang="en-US" sz="2000" dirty="0" smtClean="0"/>
              <a:t> </a:t>
            </a:r>
            <a:r>
              <a:rPr lang="en-US" sz="2000" dirty="0" err="1" smtClean="0"/>
              <a:t>Versicherung</a:t>
            </a:r>
            <a:r>
              <a:rPr lang="en-US" sz="2000" dirty="0" smtClean="0"/>
              <a:t> </a:t>
            </a:r>
            <a:r>
              <a:rPr lang="en-US" sz="2000" dirty="0" err="1" smtClean="0"/>
              <a:t>für</a:t>
            </a:r>
            <a:r>
              <a:rPr lang="en-US" sz="2000" dirty="0" smtClean="0"/>
              <a:t> den </a:t>
            </a:r>
            <a:r>
              <a:rPr lang="en-US" sz="2000" dirty="0" err="1" smtClean="0"/>
              <a:t>Wohlstand</a:t>
            </a:r>
            <a:r>
              <a:rPr lang="en-US" sz="2000" dirty="0" smtClean="0"/>
              <a:t>.</a:t>
            </a:r>
          </a:p>
          <a:p>
            <a:pPr eaLnBrk="1" hangingPunct="1"/>
            <a:endParaRPr lang="de-DE" altLang="de-DE" sz="20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endParaRPr lang="de-DE" altLang="de-DE" sz="2800" b="1" dirty="0" smtClean="0"/>
          </a:p>
        </p:txBody>
      </p:sp>
      <p:grpSp>
        <p:nvGrpSpPr>
          <p:cNvPr id="13" name="Gruppieren 16"/>
          <p:cNvGrpSpPr>
            <a:grpSpLocks/>
          </p:cNvGrpSpPr>
          <p:nvPr/>
        </p:nvGrpSpPr>
        <p:grpSpPr bwMode="auto">
          <a:xfrm>
            <a:off x="413890" y="3457029"/>
            <a:ext cx="8046542" cy="2600969"/>
            <a:chOff x="855174" y="2800581"/>
            <a:chExt cx="8046731" cy="2602209"/>
          </a:xfrm>
        </p:grpSpPr>
        <p:sp>
          <p:nvSpPr>
            <p:cNvPr id="14" name="Rechteck 13"/>
            <p:cNvSpPr/>
            <p:nvPr/>
          </p:nvSpPr>
          <p:spPr>
            <a:xfrm>
              <a:off x="7668389" y="3655063"/>
              <a:ext cx="1223991" cy="4002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5,0 – 5,4</a:t>
              </a:r>
              <a:endParaRPr lang="de-CH" dirty="0">
                <a:latin typeface="+mj-lt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02358" y="3176998"/>
              <a:ext cx="7589837" cy="170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575420" y="2800581"/>
              <a:ext cx="7326485" cy="37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4114800" algn="l"/>
                </a:tabLst>
                <a:defRPr sz="2000">
                  <a:solidFill>
                    <a:schemeClr val="tx1"/>
                  </a:solidFill>
                  <a:latin typeface="Times" pitchFamily="1" charset="0"/>
                </a:defRPr>
              </a:lvl1pPr>
              <a:lvl2pPr>
                <a:tabLst>
                  <a:tab pos="4114800" algn="l"/>
                </a:tabLst>
                <a:defRPr sz="2000">
                  <a:solidFill>
                    <a:schemeClr val="tx1"/>
                  </a:solidFill>
                  <a:latin typeface="Times" pitchFamily="1" charset="0"/>
                </a:defRPr>
              </a:lvl2pPr>
              <a:lvl3pPr>
                <a:tabLst>
                  <a:tab pos="4114800" algn="l"/>
                </a:tabLst>
                <a:defRPr sz="2000">
                  <a:solidFill>
                    <a:schemeClr val="tx1"/>
                  </a:solidFill>
                  <a:latin typeface="Times" pitchFamily="1" charset="0"/>
                </a:defRPr>
              </a:lvl3pPr>
              <a:lvl4pPr>
                <a:tabLst>
                  <a:tab pos="4114800" algn="l"/>
                </a:tabLst>
                <a:defRPr sz="2000">
                  <a:solidFill>
                    <a:schemeClr val="tx1"/>
                  </a:solidFill>
                  <a:latin typeface="Times" pitchFamily="1" charset="0"/>
                </a:defRPr>
              </a:lvl4pPr>
              <a:lvl5pPr>
                <a:tabLst>
                  <a:tab pos="4114800" algn="l"/>
                </a:tabLst>
                <a:defRPr sz="2000">
                  <a:solidFill>
                    <a:schemeClr val="tx1"/>
                  </a:solidFill>
                  <a:latin typeface="Times" pitchFamily="1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 sz="2000">
                  <a:solidFill>
                    <a:schemeClr val="tx1"/>
                  </a:solidFill>
                  <a:latin typeface="Times" pitchFamily="1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 sz="2000">
                  <a:solidFill>
                    <a:schemeClr val="tx1"/>
                  </a:solidFill>
                  <a:latin typeface="Times" pitchFamily="1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 sz="2000">
                  <a:solidFill>
                    <a:schemeClr val="tx1"/>
                  </a:solidFill>
                  <a:latin typeface="Times" pitchFamily="1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 sz="20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pPr>
                <a:defRPr/>
              </a:pPr>
              <a:r>
                <a:rPr lang="en-US" altLang="de-DE" sz="1800" b="1" dirty="0" err="1" smtClean="0">
                  <a:latin typeface="+mj-lt"/>
                  <a:ea typeface="Arial" pitchFamily="34" charset="0"/>
                  <a:cs typeface="Times New Roman" pitchFamily="18" charset="0"/>
                </a:rPr>
                <a:t>Versicherungsarten</a:t>
              </a:r>
              <a:r>
                <a:rPr lang="en-US" altLang="de-DE" sz="1800" b="1" dirty="0" smtClean="0">
                  <a:latin typeface="+mj-lt"/>
                  <a:ea typeface="Arial" pitchFamily="34" charset="0"/>
                  <a:cs typeface="Times New Roman" pitchFamily="18" charset="0"/>
                </a:rPr>
                <a:t>	</a:t>
              </a:r>
              <a:r>
                <a:rPr lang="en-US" altLang="de-DE" sz="1800" dirty="0" smtClean="0">
                  <a:latin typeface="+mj-lt"/>
                  <a:ea typeface="Arial" pitchFamily="34" charset="0"/>
                  <a:cs typeface="Times New Roman" pitchFamily="18" charset="0"/>
                </a:rPr>
                <a:t>in </a:t>
              </a:r>
              <a:r>
                <a:rPr lang="en-US" altLang="de-DE" sz="1800" dirty="0" err="1" smtClean="0">
                  <a:latin typeface="+mj-lt"/>
                  <a:ea typeface="Arial" pitchFamily="34" charset="0"/>
                  <a:cs typeface="Times New Roman" pitchFamily="18" charset="0"/>
                </a:rPr>
                <a:t>Mrd</a:t>
              </a:r>
              <a:r>
                <a:rPr lang="en-US" altLang="de-DE" sz="1800" dirty="0" smtClean="0">
                  <a:latin typeface="+mj-lt"/>
                  <a:ea typeface="Arial" pitchFamily="34" charset="0"/>
                  <a:cs typeface="Times New Roman" pitchFamily="18" charset="0"/>
                </a:rPr>
                <a:t>. CHF</a:t>
              </a:r>
              <a:endParaRPr lang="en-US" altLang="de-DE" dirty="0" smtClean="0">
                <a:latin typeface="+mj-lt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926637" y="3259587"/>
              <a:ext cx="2736915" cy="3382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 err="1">
                  <a:latin typeface="+mj-lt"/>
                </a:rPr>
                <a:t>Motorfahrzeugversicherung</a:t>
              </a:r>
              <a:endParaRPr lang="de-CH" sz="1600" dirty="0">
                <a:latin typeface="+mj-lt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855174" y="3659827"/>
              <a:ext cx="3616410" cy="338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j-lt"/>
                </a:rPr>
                <a:t>«</a:t>
              </a:r>
              <a:r>
                <a:rPr lang="en-US" sz="1600" dirty="0" err="1">
                  <a:latin typeface="+mj-lt"/>
                </a:rPr>
                <a:t>Versicherungsprämie</a:t>
              </a:r>
              <a:r>
                <a:rPr lang="en-US" sz="1600" dirty="0">
                  <a:latin typeface="+mj-lt"/>
                </a:rPr>
                <a:t>» </a:t>
              </a:r>
              <a:r>
                <a:rPr lang="en-US" sz="1600" dirty="0" err="1">
                  <a:latin typeface="+mj-lt"/>
                </a:rPr>
                <a:t>für</a:t>
              </a:r>
              <a:r>
                <a:rPr lang="en-US" sz="1600" dirty="0">
                  <a:latin typeface="+mj-lt"/>
                </a:rPr>
                <a:t> die </a:t>
              </a:r>
              <a:r>
                <a:rPr lang="en-US" sz="1600" dirty="0" err="1">
                  <a:latin typeface="+mj-lt"/>
                </a:rPr>
                <a:t>Armee</a:t>
              </a:r>
              <a:endParaRPr lang="de-CH" sz="1600" dirty="0">
                <a:latin typeface="+mj-lt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899824" y="4014009"/>
              <a:ext cx="3987894" cy="400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latin typeface="+mj-lt"/>
                </a:rPr>
                <a:t>Feuer</a:t>
              </a:r>
              <a:r>
                <a:rPr lang="en-US" sz="1600" dirty="0">
                  <a:latin typeface="+mj-lt"/>
                </a:rPr>
                <a:t>-, </a:t>
              </a:r>
              <a:r>
                <a:rPr lang="en-US" sz="1600" dirty="0" err="1">
                  <a:latin typeface="+mj-lt"/>
                </a:rPr>
                <a:t>Elementar</a:t>
              </a:r>
              <a:r>
                <a:rPr lang="en-US" sz="1600" dirty="0">
                  <a:latin typeface="+mj-lt"/>
                </a:rPr>
                <a:t>- und </a:t>
              </a:r>
              <a:r>
                <a:rPr lang="en-US" sz="1600" dirty="0" err="1">
                  <a:latin typeface="+mj-lt"/>
                </a:rPr>
                <a:t>Sachschadenvsg</a:t>
              </a:r>
              <a:r>
                <a:rPr lang="en-US" dirty="0"/>
                <a:t>.</a:t>
              </a:r>
              <a:endParaRPr lang="de-CH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855175" y="4417426"/>
              <a:ext cx="1881232" cy="338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latin typeface="+mj-lt"/>
                </a:rPr>
                <a:t>Unfallversicherung</a:t>
              </a:r>
              <a:endParaRPr lang="de-CH" sz="1600" dirty="0">
                <a:latin typeface="+mj-lt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7984308" y="3259587"/>
              <a:ext cx="539763" cy="400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5,5</a:t>
              </a:r>
              <a:endParaRPr lang="de-CH" dirty="0">
                <a:latin typeface="+mj-lt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7803329" y="4036245"/>
              <a:ext cx="541351" cy="400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4,0</a:t>
              </a:r>
              <a:endParaRPr lang="de-CH" dirty="0">
                <a:latin typeface="+mj-lt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7803329" y="4358660"/>
              <a:ext cx="541351" cy="400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3,0</a:t>
              </a:r>
              <a:endParaRPr lang="de-CH" dirty="0">
                <a:latin typeface="+mj-lt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5964961" y="5171848"/>
              <a:ext cx="1569697" cy="2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+mj-lt"/>
                </a:rPr>
                <a:t>Quelle</a:t>
              </a:r>
              <a:r>
                <a:rPr lang="en-US" dirty="0">
                  <a:latin typeface="+mj-lt"/>
                </a:rPr>
                <a:t>: ASA/SVV FINMA 2011</a:t>
              </a:r>
              <a:endParaRPr lang="de-CH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/>
              <a:t>Warum braucht die Schweiz eine Armee?</a:t>
            </a:r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endParaRPr lang="de-DE" alt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endParaRPr lang="de-DE" altLang="de-DE" sz="2800" b="1" dirty="0" smtClean="0"/>
          </a:p>
        </p:txBody>
      </p:sp>
      <p:pic>
        <p:nvPicPr>
          <p:cNvPr id="4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276872"/>
            <a:ext cx="604867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/>
              <a:t>Warum braucht die Schweiz eine Armee?</a:t>
            </a:r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endParaRPr lang="de-DE" altLang="de-DE" sz="2800" b="1" dirty="0" smtClean="0"/>
          </a:p>
          <a:p>
            <a:pPr eaLnBrk="1" hangingPunct="1">
              <a:buFont typeface="Arial" pitchFamily="34" charset="0"/>
              <a:buChar char="•"/>
            </a:pPr>
            <a:endParaRPr lang="de-DE" altLang="de-DE" sz="2800" b="1" dirty="0" smtClean="0"/>
          </a:p>
        </p:txBody>
      </p:sp>
      <p:pic>
        <p:nvPicPr>
          <p:cNvPr id="5" name="Grafik 14" descr="\\IFC1.IFR.INTRA2.ADMIN.CH\Shares\Teams\ASTAB-STABCDA-SGCDAFOV-BHO\STAB\Beiträge CDA\Referate\Folien\2014\140630 Homburger\Folie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5976664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nteraktive Schaltfläche: Nächste(r) oder Weiter 5">
            <a:hlinkClick r:id="rId3" highlightClick="1"/>
          </p:cNvPr>
          <p:cNvSpPr/>
          <p:nvPr/>
        </p:nvSpPr>
        <p:spPr bwMode="auto">
          <a:xfrm>
            <a:off x="8783960" y="6425952"/>
            <a:ext cx="360040" cy="43204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Die Armee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2800" b="1" dirty="0" smtClean="0"/>
              <a:t>Warum braucht die Schweiz eine Armee?</a:t>
            </a:r>
          </a:p>
          <a:p>
            <a:pPr eaLnBrk="1" hangingPunct="1"/>
            <a:endParaRPr lang="de-DE" altLang="de-DE" sz="2800" b="1" dirty="0" smtClean="0"/>
          </a:p>
          <a:p>
            <a:pPr eaLnBrk="1" hangingPunct="1"/>
            <a:endParaRPr lang="de-DE" altLang="de-DE" sz="2800" b="1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457200" y="2276871"/>
            <a:ext cx="6707088" cy="4300141"/>
            <a:chOff x="1162714" y="1249710"/>
            <a:chExt cx="7633489" cy="492219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934572"/>
              <a:ext cx="1991955" cy="1237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8"/>
            <a:stretch/>
          </p:blipFill>
          <p:spPr bwMode="auto">
            <a:xfrm>
              <a:off x="5674338" y="4941888"/>
              <a:ext cx="1039474" cy="1214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ttp://www.google.ch/url?source=imgres&amp;ct=img&amp;q=http://www.motherhelpage.com/images/map/worldmap.gif&amp;sa=X&amp;ei=Ldu1UN-1E4T04QTpnYG4Bg&amp;ved=0CAQQ8wc4PQ&amp;usg=AFQjCNHM6CDLaYooItIzagPq_T5k6ElJHA"/>
            <p:cNvPicPr>
              <a:picLocks noChangeAspect="1" noChangeArrowheads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 bwMode="auto">
            <a:xfrm>
              <a:off x="1162714" y="1372327"/>
              <a:ext cx="7056784" cy="3785461"/>
            </a:xfrm>
            <a:prstGeom prst="rect">
              <a:avLst/>
            </a:prstGeom>
            <a:noFill/>
          </p:spPr>
        </p:pic>
        <p:cxnSp>
          <p:nvCxnSpPr>
            <p:cNvPr id="9" name="Gerade Verbindung 48"/>
            <p:cNvCxnSpPr>
              <a:endCxn id="11" idx="2"/>
            </p:cNvCxnSpPr>
            <p:nvPr/>
          </p:nvCxnSpPr>
          <p:spPr>
            <a:xfrm flipV="1">
              <a:off x="4926121" y="1772930"/>
              <a:ext cx="557204" cy="800619"/>
            </a:xfrm>
            <a:prstGeom prst="line">
              <a:avLst/>
            </a:prstGeom>
            <a:noFill/>
            <a:ln w="41275" cap="flat" cmpd="sng" algn="ctr">
              <a:solidFill>
                <a:srgbClr val="396497"/>
              </a:solidFill>
              <a:prstDash val="solid"/>
            </a:ln>
            <a:effectLst/>
          </p:spPr>
        </p:cxnSp>
        <p:sp>
          <p:nvSpPr>
            <p:cNvPr id="10" name="Rechteck 9"/>
            <p:cNvSpPr/>
            <p:nvPr/>
          </p:nvSpPr>
          <p:spPr>
            <a:xfrm>
              <a:off x="4788024" y="1306861"/>
              <a:ext cx="1368152" cy="430904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926121" y="1249710"/>
              <a:ext cx="1114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Krisen</a:t>
              </a:r>
              <a:endPara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cxnSp>
          <p:nvCxnSpPr>
            <p:cNvPr id="12" name="Gerade Verbindung 51"/>
            <p:cNvCxnSpPr>
              <a:stCxn id="14" idx="2"/>
            </p:cNvCxnSpPr>
            <p:nvPr/>
          </p:nvCxnSpPr>
          <p:spPr>
            <a:xfrm>
              <a:off x="2855683" y="1737765"/>
              <a:ext cx="1644309" cy="1435287"/>
            </a:xfrm>
            <a:prstGeom prst="line">
              <a:avLst/>
            </a:prstGeom>
            <a:noFill/>
            <a:ln w="412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13" name="Ellipse 12"/>
            <p:cNvSpPr/>
            <p:nvPr/>
          </p:nvSpPr>
          <p:spPr>
            <a:xfrm>
              <a:off x="5977872" y="2250584"/>
              <a:ext cx="1584176" cy="1872208"/>
            </a:xfrm>
            <a:prstGeom prst="ellipse">
              <a:avLst/>
            </a:prstGeom>
            <a:solidFill>
              <a:srgbClr val="F79646">
                <a:lumMod val="75000"/>
                <a:alpha val="90980"/>
              </a:srgb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1283382" y="1306860"/>
              <a:ext cx="3144602" cy="430905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610850" y="1251519"/>
              <a:ext cx="2817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Konflikte/Kriege</a:t>
              </a:r>
              <a:endParaRPr kumimoji="0" lang="de-CH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4202816" y="2564904"/>
              <a:ext cx="1368152" cy="1368152"/>
            </a:xfrm>
            <a:prstGeom prst="ellipse">
              <a:avLst/>
            </a:prstGeom>
            <a:solidFill>
              <a:srgbClr val="F79646">
                <a:lumMod val="75000"/>
                <a:alpha val="90980"/>
              </a:srgb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4490848" y="2173239"/>
              <a:ext cx="1512168" cy="1759817"/>
            </a:xfrm>
            <a:prstGeom prst="ellipse">
              <a:avLst/>
            </a:prstGeom>
            <a:solidFill>
              <a:srgbClr val="F79646">
                <a:lumMod val="75000"/>
                <a:alpha val="90980"/>
              </a:srgb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3741584" y="2564904"/>
              <a:ext cx="1296144" cy="1296144"/>
            </a:xfrm>
            <a:prstGeom prst="ellipse">
              <a:avLst/>
            </a:prstGeom>
            <a:solidFill>
              <a:srgbClr val="F79646">
                <a:lumMod val="75000"/>
                <a:alpha val="90980"/>
              </a:srgb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4499992" y="3356992"/>
              <a:ext cx="144016" cy="144016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346832" y="2852936"/>
              <a:ext cx="144016" cy="144016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634864" y="2708920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058800" y="2117852"/>
              <a:ext cx="1919072" cy="1368152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6507072" y="3429000"/>
              <a:ext cx="144016" cy="144016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123728" y="3029036"/>
              <a:ext cx="144016" cy="144016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779912" y="3861048"/>
              <a:ext cx="144016" cy="144016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Ellipse 25"/>
            <p:cNvSpPr/>
            <p:nvPr/>
          </p:nvSpPr>
          <p:spPr>
            <a:xfrm>
              <a:off x="3131840" y="2708920"/>
              <a:ext cx="144016" cy="144016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436096" y="2492896"/>
              <a:ext cx="144016" cy="144016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8" name="Ellipse 27"/>
            <p:cNvSpPr/>
            <p:nvPr/>
          </p:nvSpPr>
          <p:spPr>
            <a:xfrm>
              <a:off x="7299160" y="4221088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6507072" y="1306860"/>
              <a:ext cx="2261235" cy="43090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557558" y="1260703"/>
              <a:ext cx="21894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800" b="1" dirty="0" smtClean="0">
                  <a:latin typeface="Calibri" pitchFamily="34" charset="0"/>
                </a:rPr>
                <a:t>Katastrophen</a:t>
              </a:r>
              <a:endParaRPr lang="de-CH" sz="2800" b="1" dirty="0">
                <a:latin typeface="Calibri" pitchFamily="34" charset="0"/>
              </a:endParaRPr>
            </a:p>
          </p:txBody>
        </p:sp>
        <p:pic>
          <p:nvPicPr>
            <p:cNvPr id="31" name="Picture 2" descr="C:\Users\U80719351\AppData\Local\Microsoft\Windows\Temporary Internet Files\Content.Outlook\0BAWK70K\Europa_Lahmgelegt_Bild_2012_11_14.jpg"/>
            <p:cNvPicPr>
              <a:picLocks noChangeAspect="1" noChangeArrowheads="1"/>
            </p:cNvPicPr>
            <p:nvPr/>
          </p:nvPicPr>
          <p:blipFill rotWithShape="1">
            <a:blip r:embed="rId5" cstate="email"/>
            <a:srcRect t="1" b="23563"/>
            <a:stretch/>
          </p:blipFill>
          <p:spPr bwMode="auto">
            <a:xfrm>
              <a:off x="1251264" y="5589303"/>
              <a:ext cx="2835568" cy="582599"/>
            </a:xfrm>
            <a:prstGeom prst="rect">
              <a:avLst/>
            </a:prstGeom>
            <a:noFill/>
          </p:spPr>
        </p:pic>
        <p:pic>
          <p:nvPicPr>
            <p:cNvPr id="32" name="Picture 10" descr="http://1.bp.blogspot.com/_VTb0S_3Jrsg/TBvapKwz2aI/AAAAAAAAByo/AwpTu748q5Y/s1600/spanien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205846" y="4947941"/>
              <a:ext cx="1390456" cy="1223962"/>
            </a:xfrm>
            <a:prstGeom prst="rect">
              <a:avLst/>
            </a:prstGeom>
            <a:noFill/>
          </p:spPr>
        </p:pic>
        <p:pic>
          <p:nvPicPr>
            <p:cNvPr id="33" name="Picture 4" descr="http://www.welt.de/img/ausland/crop110229385/4670719538-ci3x2l-w580-aoriginal-h386-l0/File-photo-of-militiaman-from-the-Ansar-Dine-Islamic-group-in-northeastern-Mali.jpg"/>
            <p:cNvPicPr>
              <a:picLocks noChangeAspect="1" noChangeArrowheads="1"/>
            </p:cNvPicPr>
            <p:nvPr/>
          </p:nvPicPr>
          <p:blipFill rotWithShape="1">
            <a:blip r:embed="rId7" cstate="email"/>
            <a:srcRect t="-1" b="13578"/>
            <a:stretch/>
          </p:blipFill>
          <p:spPr bwMode="auto">
            <a:xfrm>
              <a:off x="1287345" y="4437112"/>
              <a:ext cx="1624060" cy="1044000"/>
            </a:xfrm>
            <a:prstGeom prst="rect">
              <a:avLst/>
            </a:prstGeom>
            <a:noFill/>
            <a:ln w="57150">
              <a:noFill/>
            </a:ln>
          </p:spPr>
        </p:pic>
        <p:pic>
          <p:nvPicPr>
            <p:cNvPr id="34" name="Picture 6" descr="http://diepresse.com/images/uploads/2/a/7/1290919/inselstreit_japan_sieht_sich_japan-china-inselstreit20120917061636.jpg"/>
            <p:cNvPicPr>
              <a:picLocks noChangeAspect="1" noChangeArrowheads="1"/>
            </p:cNvPicPr>
            <p:nvPr/>
          </p:nvPicPr>
          <p:blipFill rotWithShape="1">
            <a:blip r:embed="rId8" cstate="email"/>
            <a:srcRect t="3777" b="2389"/>
            <a:stretch/>
          </p:blipFill>
          <p:spPr bwMode="auto">
            <a:xfrm>
              <a:off x="7229938" y="3947750"/>
              <a:ext cx="1538369" cy="900000"/>
            </a:xfrm>
            <a:prstGeom prst="rect">
              <a:avLst/>
            </a:prstGeom>
            <a:noFill/>
          </p:spPr>
        </p:pic>
        <p:pic>
          <p:nvPicPr>
            <p:cNvPr id="35" name="Picture 8" descr="http://www.marsecreview.com/wp-content/uploads/2012/11/J-15-on-Liaoning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229938" y="2018682"/>
              <a:ext cx="1538369" cy="721110"/>
            </a:xfrm>
            <a:prstGeom prst="rect">
              <a:avLst/>
            </a:prstGeom>
            <a:noFill/>
          </p:spPr>
        </p:pic>
        <p:sp>
          <p:nvSpPr>
            <p:cNvPr id="36" name="Ellipse 35"/>
            <p:cNvSpPr/>
            <p:nvPr/>
          </p:nvSpPr>
          <p:spPr>
            <a:xfrm>
              <a:off x="6804248" y="3429000"/>
              <a:ext cx="144016" cy="144016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7" name="Ellipse 36"/>
            <p:cNvSpPr/>
            <p:nvPr/>
          </p:nvSpPr>
          <p:spPr>
            <a:xfrm>
              <a:off x="7092280" y="2924944"/>
              <a:ext cx="144016" cy="144016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8" name="Picture 2" descr="https://encrypted-tbn1.gstatic.com/images?q=tbn:ANd9GcSn9JXhbIItnA-leaEplWF0BgGZ9XB-OONSnUGMgQ7S52myMfdn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" t="17567" r="2530" b="17368"/>
            <a:stretch/>
          </p:blipFill>
          <p:spPr bwMode="auto">
            <a:xfrm>
              <a:off x="3019417" y="4940498"/>
              <a:ext cx="1073567" cy="557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937" y="2840819"/>
              <a:ext cx="1541873" cy="101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Ellipse 39"/>
            <p:cNvSpPr/>
            <p:nvPr/>
          </p:nvSpPr>
          <p:spPr>
            <a:xfrm>
              <a:off x="1643071" y="2633370"/>
              <a:ext cx="1512168" cy="1521312"/>
            </a:xfrm>
            <a:prstGeom prst="ellipse">
              <a:avLst/>
            </a:prstGeom>
            <a:solidFill>
              <a:srgbClr val="0070C0">
                <a:alpha val="91000"/>
              </a:srgb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1" name="Picture 2" descr="http://t1.gstatic.com/images?q=tbn:ANd9GcTEVmNhY7q1JA7WitDNsu0TGXcs5dEyhJhWbzy84aB7eMXg-syZQGwwJoMaoQ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87346" y="3330217"/>
              <a:ext cx="1624060" cy="1034887"/>
            </a:xfrm>
            <a:prstGeom prst="rect">
              <a:avLst/>
            </a:prstGeom>
            <a:noFill/>
          </p:spPr>
        </p:pic>
        <p:pic>
          <p:nvPicPr>
            <p:cNvPr id="42" name="Picture 9" descr="Überschwemmu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82" y="2018682"/>
              <a:ext cx="1624059" cy="1218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9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9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DBUND-Master-v3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DBUND-Master-v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0FDC1EF176014E845E9F54CA3642F8" ma:contentTypeVersion="0" ma:contentTypeDescription="Ein neues Dokument erstellen." ma:contentTypeScope="" ma:versionID="145d731639aeae1d5c3e25ebc554bc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B5DB5D-EF5D-49D8-9175-668998EC6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EA51A8-3A48-4AFC-B955-9946C604DD28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037E31C-F057-4A5E-B21E-E445CFA01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1124</Words>
  <Application>Microsoft Office PowerPoint</Application>
  <PresentationFormat>Bildschirmpräsentation (4:3)</PresentationFormat>
  <Paragraphs>403</Paragraphs>
  <Slides>29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Benutzerdefiniertes Design</vt:lpstr>
      <vt:lpstr>Die Armee</vt:lpstr>
      <vt:lpstr>Die Armee</vt:lpstr>
      <vt:lpstr>Die Armee</vt:lpstr>
      <vt:lpstr>Die Armee</vt:lpstr>
      <vt:lpstr>Die Armee</vt:lpstr>
      <vt:lpstr>Die Armee</vt:lpstr>
      <vt:lpstr>Die Armee</vt:lpstr>
      <vt:lpstr>Die Armee</vt:lpstr>
      <vt:lpstr>Die Armee</vt:lpstr>
      <vt:lpstr>PowerPoint-Präsentation</vt:lpstr>
      <vt:lpstr>Konflikte</vt:lpstr>
      <vt:lpstr>PowerPoint-Präsentation</vt:lpstr>
      <vt:lpstr>PowerPoint-Präsentation</vt:lpstr>
      <vt:lpstr>Die Armee</vt:lpstr>
      <vt:lpstr>Die Armee</vt:lpstr>
      <vt:lpstr>Wie schützt sich unser Land vor solchen Risiken?</vt:lpstr>
      <vt:lpstr>Die Armee</vt:lpstr>
      <vt:lpstr>Die Armee</vt:lpstr>
      <vt:lpstr>Die Armee</vt:lpstr>
      <vt:lpstr>Die Armee</vt:lpstr>
      <vt:lpstr>Die Armee</vt:lpstr>
      <vt:lpstr>Die Armee</vt:lpstr>
      <vt:lpstr>Mittel Heer</vt:lpstr>
      <vt:lpstr>Mittel Luftwaffe</vt:lpstr>
      <vt:lpstr>Die Armee</vt:lpstr>
      <vt:lpstr>Die Armee</vt:lpstr>
      <vt:lpstr>Die Armee</vt:lpstr>
      <vt:lpstr>Die Armee</vt:lpstr>
      <vt:lpstr>Die Armee</vt:lpstr>
    </vt:vector>
  </TitlesOfParts>
  <Company>kik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</dc:creator>
  <cp:lastModifiedBy>fbu</cp:lastModifiedBy>
  <cp:revision>78</cp:revision>
  <cp:lastPrinted>2015-03-10T13:05:13Z</cp:lastPrinted>
  <dcterms:created xsi:type="dcterms:W3CDTF">2007-06-08T08:15:33Z</dcterms:created>
  <dcterms:modified xsi:type="dcterms:W3CDTF">2015-06-12T11:56:55Z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0x010100FA0FDC1EF176014E845E9F54CA3642F8</vt:lpwstr>
  </property>
</Properties>
</file>